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theme/themeOverride13.xml" ContentType="application/vnd.openxmlformats-officedocument.themeOverride+xml"/>
  <Override PartName="/ppt/notesSlides/notesSlide12.xml" ContentType="application/vnd.openxmlformats-officedocument.presentationml.notesSlide+xml"/>
  <Override PartName="/ppt/theme/themeOverride14.xml" ContentType="application/vnd.openxmlformats-officedocument.themeOverride+xml"/>
  <Override PartName="/ppt/notesSlides/notesSlide13.xml" ContentType="application/vnd.openxmlformats-officedocument.presentationml.notesSlide+xml"/>
  <Override PartName="/ppt/theme/themeOverride15.xml" ContentType="application/vnd.openxmlformats-officedocument.themeOverride+xml"/>
  <Override PartName="/ppt/notesSlides/notesSlide14.xml" ContentType="application/vnd.openxmlformats-officedocument.presentationml.notesSlide+xml"/>
  <Override PartName="/ppt/theme/themeOverride16.xml" ContentType="application/vnd.openxmlformats-officedocument.themeOverride+xml"/>
  <Override PartName="/ppt/notesSlides/notesSlide15.xml" ContentType="application/vnd.openxmlformats-officedocument.presentationml.notesSlide+xml"/>
  <Override PartName="/ppt/theme/themeOverride17.xml" ContentType="application/vnd.openxmlformats-officedocument.themeOverride+xml"/>
  <Override PartName="/ppt/notesSlides/notesSlide16.xml" ContentType="application/vnd.openxmlformats-officedocument.presentationml.notesSlide+xml"/>
  <Override PartName="/ppt/theme/themeOverride18.xml" ContentType="application/vnd.openxmlformats-officedocument.themeOverride+xml"/>
  <Override PartName="/ppt/notesSlides/notesSlide17.xml" ContentType="application/vnd.openxmlformats-officedocument.presentationml.notesSlide+xml"/>
  <Override PartName="/ppt/theme/themeOverride19.xml" ContentType="application/vnd.openxmlformats-officedocument.themeOverride+xml"/>
  <Override PartName="/ppt/notesSlides/notesSlide18.xml" ContentType="application/vnd.openxmlformats-officedocument.presentationml.notesSlide+xml"/>
  <Override PartName="/ppt/theme/themeOverride20.xml" ContentType="application/vnd.openxmlformats-officedocument.themeOverride+xml"/>
  <Override PartName="/ppt/notesSlides/notesSlide19.xml" ContentType="application/vnd.openxmlformats-officedocument.presentationml.notesSlide+xml"/>
  <Override PartName="/ppt/theme/themeOverride21.xml" ContentType="application/vnd.openxmlformats-officedocument.themeOverride+xml"/>
  <Override PartName="/ppt/notesSlides/notesSlide20.xml" ContentType="application/vnd.openxmlformats-officedocument.presentationml.notesSlide+xml"/>
  <Override PartName="/ppt/theme/themeOverride22.xml" ContentType="application/vnd.openxmlformats-officedocument.themeOverride+xml"/>
  <Override PartName="/ppt/notesSlides/notesSlide21.xml" ContentType="application/vnd.openxmlformats-officedocument.presentationml.notesSlide+xml"/>
  <Override PartName="/ppt/theme/themeOverride23.xml" ContentType="application/vnd.openxmlformats-officedocument.themeOverride+xml"/>
  <Override PartName="/ppt/notesSlides/notesSlide22.xml" ContentType="application/vnd.openxmlformats-officedocument.presentationml.notesSlide+xml"/>
  <Override PartName="/ppt/theme/themeOverride24.xml" ContentType="application/vnd.openxmlformats-officedocument.themeOverride+xml"/>
  <Override PartName="/ppt/notesSlides/notesSlide23.xml" ContentType="application/vnd.openxmlformats-officedocument.presentationml.notesSlide+xml"/>
  <Override PartName="/ppt/theme/themeOverride25.xml" ContentType="application/vnd.openxmlformats-officedocument.themeOverride+xml"/>
  <Override PartName="/ppt/notesSlides/notesSlide24.xml" ContentType="application/vnd.openxmlformats-officedocument.presentationml.notesSlide+xml"/>
  <Override PartName="/ppt/theme/themeOverride26.xml" ContentType="application/vnd.openxmlformats-officedocument.themeOverride+xml"/>
  <Override PartName="/ppt/notesSlides/notesSlide25.xml" ContentType="application/vnd.openxmlformats-officedocument.presentationml.notesSlide+xml"/>
  <Override PartName="/ppt/theme/themeOverride27.xml" ContentType="application/vnd.openxmlformats-officedocument.themeOverride+xml"/>
  <Override PartName="/ppt/notesSlides/notesSlide26.xml" ContentType="application/vnd.openxmlformats-officedocument.presentationml.notesSlide+xml"/>
  <Override PartName="/ppt/theme/themeOverride28.xml" ContentType="application/vnd.openxmlformats-officedocument.themeOverride+xml"/>
  <Override PartName="/ppt/notesSlides/notesSlide27.xml" ContentType="application/vnd.openxmlformats-officedocument.presentationml.notesSlide+xml"/>
  <Override PartName="/ppt/theme/themeOverride29.xml" ContentType="application/vnd.openxmlformats-officedocument.themeOverride+xml"/>
  <Override PartName="/ppt/notesSlides/notesSlide28.xml" ContentType="application/vnd.openxmlformats-officedocument.presentationml.notesSlide+xml"/>
  <Override PartName="/ppt/theme/themeOverride30.xml" ContentType="application/vnd.openxmlformats-officedocument.themeOverride+xml"/>
  <Override PartName="/ppt/notesSlides/notesSlide29.xml" ContentType="application/vnd.openxmlformats-officedocument.presentationml.notesSlide+xml"/>
  <Override PartName="/ppt/theme/themeOverride31.xml" ContentType="application/vnd.openxmlformats-officedocument.themeOverride+xml"/>
  <Override PartName="/ppt/notesSlides/notesSlide30.xml" ContentType="application/vnd.openxmlformats-officedocument.presentationml.notesSlide+xml"/>
  <Override PartName="/ppt/theme/themeOverride32.xml" ContentType="application/vnd.openxmlformats-officedocument.themeOverride+xml"/>
  <Override PartName="/ppt/notesSlides/notesSlide31.xml" ContentType="application/vnd.openxmlformats-officedocument.presentationml.notesSlide+xml"/>
  <Override PartName="/ppt/theme/themeOverride33.xml" ContentType="application/vnd.openxmlformats-officedocument.themeOverride+xml"/>
  <Override PartName="/ppt/notesSlides/notesSlide32.xml" ContentType="application/vnd.openxmlformats-officedocument.presentationml.notesSlide+xml"/>
  <Override PartName="/ppt/theme/themeOverride34.xml" ContentType="application/vnd.openxmlformats-officedocument.themeOverride+xml"/>
  <Override PartName="/ppt/notesSlides/notesSlide33.xml" ContentType="application/vnd.openxmlformats-officedocument.presentationml.notesSlide+xml"/>
  <Override PartName="/ppt/theme/themeOverride35.xml" ContentType="application/vnd.openxmlformats-officedocument.themeOverride+xml"/>
  <Override PartName="/ppt/notesSlides/notesSlide34.xml" ContentType="application/vnd.openxmlformats-officedocument.presentationml.notesSlide+xml"/>
  <Override PartName="/ppt/theme/themeOverride36.xml" ContentType="application/vnd.openxmlformats-officedocument.themeOverride+xml"/>
  <Override PartName="/ppt/notesSlides/notesSlide35.xml" ContentType="application/vnd.openxmlformats-officedocument.presentationml.notesSlide+xml"/>
  <Override PartName="/ppt/theme/themeOverride37.xml" ContentType="application/vnd.openxmlformats-officedocument.themeOverride+xml"/>
  <Override PartName="/ppt/notesSlides/notesSlide36.xml" ContentType="application/vnd.openxmlformats-officedocument.presentationml.notesSlide+xml"/>
  <Override PartName="/ppt/theme/themeOverride38.xml" ContentType="application/vnd.openxmlformats-officedocument.themeOverride+xml"/>
  <Override PartName="/ppt/notesSlides/notesSlide37.xml" ContentType="application/vnd.openxmlformats-officedocument.presentationml.notesSlide+xml"/>
  <Override PartName="/ppt/theme/themeOverride39.xml" ContentType="application/vnd.openxmlformats-officedocument.themeOverride+xml"/>
  <Override PartName="/ppt/notesSlides/notesSlide38.xml" ContentType="application/vnd.openxmlformats-officedocument.presentationml.notesSlide+xml"/>
  <Override PartName="/ppt/theme/themeOverride40.xml" ContentType="application/vnd.openxmlformats-officedocument.themeOverride+xml"/>
  <Override PartName="/ppt/notesSlides/notesSlide39.xml" ContentType="application/vnd.openxmlformats-officedocument.presentationml.notesSlide+xml"/>
  <Override PartName="/ppt/theme/themeOverride41.xml" ContentType="application/vnd.openxmlformats-officedocument.themeOverride+xml"/>
  <Override PartName="/ppt/notesSlides/notesSlide40.xml" ContentType="application/vnd.openxmlformats-officedocument.presentationml.notesSlide+xml"/>
  <Override PartName="/ppt/theme/themeOverride42.xml" ContentType="application/vnd.openxmlformats-officedocument.themeOverride+xml"/>
  <Override PartName="/ppt/notesSlides/notesSlide41.xml" ContentType="application/vnd.openxmlformats-officedocument.presentationml.notesSlide+xml"/>
  <Override PartName="/ppt/theme/themeOverride43.xml" ContentType="application/vnd.openxmlformats-officedocument.themeOverride+xml"/>
  <Override PartName="/ppt/notesSlides/notesSlide42.xml" ContentType="application/vnd.openxmlformats-officedocument.presentationml.notesSlide+xml"/>
  <Override PartName="/ppt/theme/themeOverride44.xml" ContentType="application/vnd.openxmlformats-officedocument.themeOverride+xml"/>
  <Override PartName="/ppt/notesSlides/notesSlide43.xml" ContentType="application/vnd.openxmlformats-officedocument.presentationml.notesSlide+xml"/>
  <Override PartName="/ppt/theme/themeOverride45.xml" ContentType="application/vnd.openxmlformats-officedocument.themeOverride+xml"/>
  <Override PartName="/ppt/notesSlides/notesSlide44.xml" ContentType="application/vnd.openxmlformats-officedocument.presentationml.notesSlide+xml"/>
  <Override PartName="/ppt/theme/themeOverride46.xml" ContentType="application/vnd.openxmlformats-officedocument.themeOverride+xml"/>
  <Override PartName="/ppt/notesSlides/notesSlide45.xml" ContentType="application/vnd.openxmlformats-officedocument.presentationml.notesSlide+xml"/>
  <Override PartName="/ppt/theme/themeOverride47.xml" ContentType="application/vnd.openxmlformats-officedocument.themeOverr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48.xml" ContentType="application/vnd.openxmlformats-officedocument.themeOverr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896" r:id="rId6"/>
    <p:sldId id="283" r:id="rId7"/>
    <p:sldId id="1312" r:id="rId8"/>
    <p:sldId id="1327" r:id="rId9"/>
    <p:sldId id="1428" r:id="rId10"/>
    <p:sldId id="1427" r:id="rId11"/>
    <p:sldId id="1429" r:id="rId12"/>
    <p:sldId id="1423" r:id="rId13"/>
    <p:sldId id="1351" r:id="rId14"/>
    <p:sldId id="1380" r:id="rId15"/>
    <p:sldId id="1381" r:id="rId16"/>
    <p:sldId id="1382" r:id="rId17"/>
    <p:sldId id="1383" r:id="rId18"/>
    <p:sldId id="1384" r:id="rId19"/>
    <p:sldId id="1385" r:id="rId20"/>
    <p:sldId id="1386" r:id="rId21"/>
    <p:sldId id="1436" r:id="rId22"/>
    <p:sldId id="1388" r:id="rId23"/>
    <p:sldId id="1430" r:id="rId24"/>
    <p:sldId id="1389" r:id="rId25"/>
    <p:sldId id="1431" r:id="rId26"/>
    <p:sldId id="1424" r:id="rId27"/>
    <p:sldId id="1390" r:id="rId28"/>
    <p:sldId id="1391" r:id="rId29"/>
    <p:sldId id="1432" r:id="rId30"/>
    <p:sldId id="1425" r:id="rId31"/>
    <p:sldId id="1392" r:id="rId32"/>
    <p:sldId id="1362" r:id="rId33"/>
    <p:sldId id="1433" r:id="rId34"/>
    <p:sldId id="1394" r:id="rId35"/>
    <p:sldId id="1393" r:id="rId36"/>
    <p:sldId id="1434" r:id="rId37"/>
    <p:sldId id="1399" r:id="rId38"/>
    <p:sldId id="1398" r:id="rId39"/>
    <p:sldId id="1435" r:id="rId40"/>
    <p:sldId id="1401" r:id="rId41"/>
    <p:sldId id="1402" r:id="rId42"/>
    <p:sldId id="1403" r:id="rId43"/>
    <p:sldId id="1400" r:id="rId44"/>
    <p:sldId id="1397" r:id="rId45"/>
    <p:sldId id="1404" r:id="rId46"/>
    <p:sldId id="1405" r:id="rId47"/>
    <p:sldId id="1406" r:id="rId48"/>
    <p:sldId id="1407" r:id="rId49"/>
    <p:sldId id="1408" r:id="rId50"/>
    <p:sldId id="1410" r:id="rId51"/>
    <p:sldId id="1411" r:id="rId52"/>
    <p:sldId id="1426" r:id="rId53"/>
    <p:sldId id="1412" r:id="rId54"/>
    <p:sldId id="1324" r:id="rId55"/>
    <p:sldId id="270" r:id="rId56"/>
    <p:sldId id="272" r:id="rId5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E060C-531E-42FA-AA09-F46C57409087}"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pt-BR"/>
        </a:p>
      </dgm:t>
    </dgm:pt>
    <dgm:pt modelId="{7287A999-9F9F-4D01-9553-1DD6EA761B4A}">
      <dgm:prSet phldrT="[Texto]"/>
      <dgm:spPr/>
      <dgm:t>
        <a:bodyPr/>
        <a:lstStyle/>
        <a:p>
          <a:pPr>
            <a:buNone/>
          </a:pPr>
          <a:r>
            <a:rPr lang="pt-BR" b="1" i="0" dirty="0"/>
            <a:t>Estatuto</a:t>
          </a:r>
          <a:r>
            <a:rPr lang="pt-BR" b="0" i="0" dirty="0"/>
            <a:t> é a base, a lei maior que cria e organiza a estrutura e os direitos/deveres gerais.</a:t>
          </a:r>
          <a:endParaRPr lang="pt-BR" dirty="0"/>
        </a:p>
      </dgm:t>
    </dgm:pt>
    <dgm:pt modelId="{B57C8601-D0F3-47FF-935F-57CF086C981A}" type="parTrans" cxnId="{DEAF519B-C4DC-4866-8C07-9CD295E8DD32}">
      <dgm:prSet/>
      <dgm:spPr/>
      <dgm:t>
        <a:bodyPr/>
        <a:lstStyle/>
        <a:p>
          <a:endParaRPr lang="pt-BR"/>
        </a:p>
      </dgm:t>
    </dgm:pt>
    <dgm:pt modelId="{CA90302E-1E36-4AB0-AF71-11F92965FD99}" type="sibTrans" cxnId="{DEAF519B-C4DC-4866-8C07-9CD295E8DD32}">
      <dgm:prSet/>
      <dgm:spPr/>
      <dgm:t>
        <a:bodyPr/>
        <a:lstStyle/>
        <a:p>
          <a:endParaRPr lang="pt-BR"/>
        </a:p>
      </dgm:t>
    </dgm:pt>
    <dgm:pt modelId="{047E1627-BD5A-43A4-9F13-7CBBD186E6B2}">
      <dgm:prSet phldrT="[Texto]"/>
      <dgm:spPr/>
      <dgm:t>
        <a:bodyPr/>
        <a:lstStyle/>
        <a:p>
          <a:pPr>
            <a:buNone/>
          </a:pPr>
          <a:r>
            <a:rPr lang="pt-BR" b="1" i="0" dirty="0"/>
            <a:t>Regime Disciplinar</a:t>
          </a:r>
          <a:r>
            <a:rPr lang="pt-BR" b="0" i="0" dirty="0"/>
            <a:t> é o conjunto de regras focado na manutenção da conduta e na aplicação de penalidades por descumprimento das normas estabelecidas.</a:t>
          </a:r>
          <a:endParaRPr lang="pt-BR" dirty="0"/>
        </a:p>
      </dgm:t>
    </dgm:pt>
    <dgm:pt modelId="{9050EE73-9532-4383-88E2-0FB8241E8CBD}" type="parTrans" cxnId="{A8F71849-254E-47C5-9492-EC15F25FC523}">
      <dgm:prSet/>
      <dgm:spPr/>
      <dgm:t>
        <a:bodyPr/>
        <a:lstStyle/>
        <a:p>
          <a:endParaRPr lang="pt-BR"/>
        </a:p>
      </dgm:t>
    </dgm:pt>
    <dgm:pt modelId="{A8B614E7-A3FA-4416-93AD-7AD43FFC2A1A}" type="sibTrans" cxnId="{A8F71849-254E-47C5-9492-EC15F25FC523}">
      <dgm:prSet/>
      <dgm:spPr/>
      <dgm:t>
        <a:bodyPr/>
        <a:lstStyle/>
        <a:p>
          <a:endParaRPr lang="pt-BR"/>
        </a:p>
      </dgm:t>
    </dgm:pt>
    <dgm:pt modelId="{50920A7A-B416-40A4-851B-D22F581297D0}" type="pres">
      <dgm:prSet presAssocID="{A03E060C-531E-42FA-AA09-F46C57409087}" presName="diagram" presStyleCnt="0">
        <dgm:presLayoutVars>
          <dgm:dir/>
          <dgm:resizeHandles val="exact"/>
        </dgm:presLayoutVars>
      </dgm:prSet>
      <dgm:spPr/>
    </dgm:pt>
    <dgm:pt modelId="{E7EE055B-71AF-4CA1-ADF3-5418ECA13CDF}" type="pres">
      <dgm:prSet presAssocID="{7287A999-9F9F-4D01-9553-1DD6EA761B4A}" presName="arrow" presStyleLbl="node1" presStyleIdx="0" presStyleCnt="2">
        <dgm:presLayoutVars>
          <dgm:bulletEnabled val="1"/>
        </dgm:presLayoutVars>
      </dgm:prSet>
      <dgm:spPr/>
    </dgm:pt>
    <dgm:pt modelId="{4ADC2163-8C63-4D4B-A759-E15FC457B4ED}" type="pres">
      <dgm:prSet presAssocID="{047E1627-BD5A-43A4-9F13-7CBBD186E6B2}" presName="arrow" presStyleLbl="node1" presStyleIdx="1" presStyleCnt="2">
        <dgm:presLayoutVars>
          <dgm:bulletEnabled val="1"/>
        </dgm:presLayoutVars>
      </dgm:prSet>
      <dgm:spPr/>
    </dgm:pt>
  </dgm:ptLst>
  <dgm:cxnLst>
    <dgm:cxn modelId="{A8F71849-254E-47C5-9492-EC15F25FC523}" srcId="{A03E060C-531E-42FA-AA09-F46C57409087}" destId="{047E1627-BD5A-43A4-9F13-7CBBD186E6B2}" srcOrd="1" destOrd="0" parTransId="{9050EE73-9532-4383-88E2-0FB8241E8CBD}" sibTransId="{A8B614E7-A3FA-4416-93AD-7AD43FFC2A1A}"/>
    <dgm:cxn modelId="{DEAF519B-C4DC-4866-8C07-9CD295E8DD32}" srcId="{A03E060C-531E-42FA-AA09-F46C57409087}" destId="{7287A999-9F9F-4D01-9553-1DD6EA761B4A}" srcOrd="0" destOrd="0" parTransId="{B57C8601-D0F3-47FF-935F-57CF086C981A}" sibTransId="{CA90302E-1E36-4AB0-AF71-11F92965FD99}"/>
    <dgm:cxn modelId="{4F3BFBD2-873C-40A0-8619-535DC6A4DC4E}" type="presOf" srcId="{7287A999-9F9F-4D01-9553-1DD6EA761B4A}" destId="{E7EE055B-71AF-4CA1-ADF3-5418ECA13CDF}" srcOrd="0" destOrd="0" presId="urn:microsoft.com/office/officeart/2005/8/layout/arrow5"/>
    <dgm:cxn modelId="{33D00DE3-769C-4523-A921-62C112C3393D}" type="presOf" srcId="{047E1627-BD5A-43A4-9F13-7CBBD186E6B2}" destId="{4ADC2163-8C63-4D4B-A759-E15FC457B4ED}" srcOrd="0" destOrd="0" presId="urn:microsoft.com/office/officeart/2005/8/layout/arrow5"/>
    <dgm:cxn modelId="{781E9BEB-AB50-4FFB-9BBE-A8E93336B693}" type="presOf" srcId="{A03E060C-531E-42FA-AA09-F46C57409087}" destId="{50920A7A-B416-40A4-851B-D22F581297D0}" srcOrd="0" destOrd="0" presId="urn:microsoft.com/office/officeart/2005/8/layout/arrow5"/>
    <dgm:cxn modelId="{1C4F150C-C0C5-467D-B00C-57AA394A90D4}" type="presParOf" srcId="{50920A7A-B416-40A4-851B-D22F581297D0}" destId="{E7EE055B-71AF-4CA1-ADF3-5418ECA13CDF}" srcOrd="0" destOrd="0" presId="urn:microsoft.com/office/officeart/2005/8/layout/arrow5"/>
    <dgm:cxn modelId="{3D301918-F8BA-4E47-862F-95316738F758}" type="presParOf" srcId="{50920A7A-B416-40A4-851B-D22F581297D0}" destId="{4ADC2163-8C63-4D4B-A759-E15FC457B4ED}"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60419F-CED5-4FBB-B9B0-7C2C9639F9E8}"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pt-BR"/>
        </a:p>
      </dgm:t>
    </dgm:pt>
    <dgm:pt modelId="{52BD33EB-F49E-41CD-9E1F-F678FD1B84E3}">
      <dgm:prSet phldrT="[Texto]" phldr="0" custT="1"/>
      <dgm:spPr/>
      <dgm:t>
        <a:bodyPr/>
        <a:lstStyle/>
        <a:p>
          <a:r>
            <a:rPr lang="pt-BR" sz="1100" dirty="0"/>
            <a:t>Finalidade</a:t>
          </a:r>
        </a:p>
      </dgm:t>
    </dgm:pt>
    <dgm:pt modelId="{E2079A06-6D18-4304-9150-C27896A4EE40}" type="parTrans" cxnId="{F8EEE37B-E3BD-4902-915F-90A5DEC1428B}">
      <dgm:prSet/>
      <dgm:spPr/>
      <dgm:t>
        <a:bodyPr/>
        <a:lstStyle/>
        <a:p>
          <a:endParaRPr lang="pt-BR"/>
        </a:p>
      </dgm:t>
    </dgm:pt>
    <dgm:pt modelId="{DF130E8D-57D4-4764-B18D-548351221975}" type="sibTrans" cxnId="{F8EEE37B-E3BD-4902-915F-90A5DEC1428B}">
      <dgm:prSet/>
      <dgm:spPr/>
      <dgm:t>
        <a:bodyPr/>
        <a:lstStyle/>
        <a:p>
          <a:endParaRPr lang="pt-BR"/>
        </a:p>
      </dgm:t>
    </dgm:pt>
    <dgm:pt modelId="{4316CA52-583A-43AC-BF80-5F9076BA072A}">
      <dgm:prSet phldrT="[Texto]"/>
      <dgm:spPr/>
      <dgm:t>
        <a:bodyPr anchor="ctr"/>
        <a:lstStyle/>
        <a:p>
          <a:pPr algn="ctr">
            <a:buFont typeface="Arial" panose="020B0604020202020204" pitchFamily="34" charset="0"/>
            <a:buChar char="•"/>
          </a:pPr>
          <a:r>
            <a:rPr lang="pt-BR" dirty="0"/>
            <a:t>Proteger o patrimônio público</a:t>
          </a:r>
        </a:p>
      </dgm:t>
    </dgm:pt>
    <dgm:pt modelId="{0572B679-4ADF-4E08-A046-F8B9F7E9A8FA}" type="parTrans" cxnId="{CBBD1B55-B7A8-4933-B6BB-5C734613E612}">
      <dgm:prSet/>
      <dgm:spPr/>
      <dgm:t>
        <a:bodyPr/>
        <a:lstStyle/>
        <a:p>
          <a:endParaRPr lang="pt-BR"/>
        </a:p>
      </dgm:t>
    </dgm:pt>
    <dgm:pt modelId="{7CE499D4-BFA1-409C-9E9F-4C5EB0CE55D2}" type="sibTrans" cxnId="{CBBD1B55-B7A8-4933-B6BB-5C734613E612}">
      <dgm:prSet/>
      <dgm:spPr/>
      <dgm:t>
        <a:bodyPr/>
        <a:lstStyle/>
        <a:p>
          <a:endParaRPr lang="pt-BR"/>
        </a:p>
      </dgm:t>
    </dgm:pt>
    <dgm:pt modelId="{C9EB27C8-F0CB-4C83-9370-F80090E929E6}">
      <dgm:prSet phldrT="[Texto]" phldr="0" custT="1"/>
      <dgm:spPr/>
      <dgm:t>
        <a:bodyPr/>
        <a:lstStyle/>
        <a:p>
          <a:r>
            <a:rPr lang="pt-BR" sz="1100" dirty="0"/>
            <a:t>Finalidade</a:t>
          </a:r>
        </a:p>
      </dgm:t>
    </dgm:pt>
    <dgm:pt modelId="{E07645FF-CB65-47ED-9C2B-7598BB919827}" type="parTrans" cxnId="{D363B4B6-5370-4269-8884-807CC4BF705B}">
      <dgm:prSet/>
      <dgm:spPr/>
      <dgm:t>
        <a:bodyPr/>
        <a:lstStyle/>
        <a:p>
          <a:endParaRPr lang="pt-BR"/>
        </a:p>
      </dgm:t>
    </dgm:pt>
    <dgm:pt modelId="{617FF355-36AD-47F9-9B4F-03824952B7D8}" type="sibTrans" cxnId="{D363B4B6-5370-4269-8884-807CC4BF705B}">
      <dgm:prSet/>
      <dgm:spPr/>
      <dgm:t>
        <a:bodyPr/>
        <a:lstStyle/>
        <a:p>
          <a:endParaRPr lang="pt-BR"/>
        </a:p>
      </dgm:t>
    </dgm:pt>
    <dgm:pt modelId="{75C25B56-F493-4A5D-9DFB-EB29125E71E0}">
      <dgm:prSet phldrT="[Texto]"/>
      <dgm:spPr/>
      <dgm:t>
        <a:bodyPr/>
        <a:lstStyle/>
        <a:p>
          <a:pPr algn="ctr">
            <a:buFont typeface="Arial" panose="020B0604020202020204" pitchFamily="34" charset="0"/>
            <a:buChar char="•"/>
          </a:pPr>
          <a:r>
            <a:rPr lang="pt-BR" dirty="0"/>
            <a:t>Assegurar confiança da sociedade no poder público</a:t>
          </a:r>
        </a:p>
      </dgm:t>
    </dgm:pt>
    <dgm:pt modelId="{1BE835D4-D15F-417C-AB76-CACD307DAA1F}" type="parTrans" cxnId="{4C8DEE2E-CBB7-4DDB-916C-5FD7478705EE}">
      <dgm:prSet/>
      <dgm:spPr/>
      <dgm:t>
        <a:bodyPr/>
        <a:lstStyle/>
        <a:p>
          <a:endParaRPr lang="pt-BR"/>
        </a:p>
      </dgm:t>
    </dgm:pt>
    <dgm:pt modelId="{09450785-2655-49E8-93A9-BCD63D08A24A}" type="sibTrans" cxnId="{4C8DEE2E-CBB7-4DDB-916C-5FD7478705EE}">
      <dgm:prSet/>
      <dgm:spPr/>
      <dgm:t>
        <a:bodyPr/>
        <a:lstStyle/>
        <a:p>
          <a:endParaRPr lang="pt-BR"/>
        </a:p>
      </dgm:t>
    </dgm:pt>
    <dgm:pt modelId="{D1E1BC60-E0BB-41BF-AA69-A602057539AE}">
      <dgm:prSet phldrT="[Texto]" phldr="0" custT="1"/>
      <dgm:spPr/>
      <dgm:t>
        <a:bodyPr/>
        <a:lstStyle/>
        <a:p>
          <a:r>
            <a:rPr lang="pt-BR" sz="1100" dirty="0"/>
            <a:t>Finalidade</a:t>
          </a:r>
        </a:p>
      </dgm:t>
    </dgm:pt>
    <dgm:pt modelId="{64D25716-A667-4AD3-BC71-2154EF87179A}" type="parTrans" cxnId="{4282625B-404A-4AC4-B264-45D7B0DE9E91}">
      <dgm:prSet/>
      <dgm:spPr/>
      <dgm:t>
        <a:bodyPr/>
        <a:lstStyle/>
        <a:p>
          <a:endParaRPr lang="pt-BR"/>
        </a:p>
      </dgm:t>
    </dgm:pt>
    <dgm:pt modelId="{30A449A6-F56E-4E14-B8C5-AFE1FC759DF0}" type="sibTrans" cxnId="{4282625B-404A-4AC4-B264-45D7B0DE9E91}">
      <dgm:prSet/>
      <dgm:spPr/>
      <dgm:t>
        <a:bodyPr/>
        <a:lstStyle/>
        <a:p>
          <a:endParaRPr lang="pt-BR"/>
        </a:p>
      </dgm:t>
    </dgm:pt>
    <dgm:pt modelId="{785FBEBC-4A59-4751-833E-699B117F61C4}">
      <dgm:prSet phldrT="[Texto]"/>
      <dgm:spPr/>
      <dgm:t>
        <a:bodyPr/>
        <a:lstStyle/>
        <a:p>
          <a:pPr algn="ctr">
            <a:buFont typeface="Arial" panose="020B0604020202020204" pitchFamily="34" charset="0"/>
            <a:buChar char="•"/>
          </a:pPr>
          <a:r>
            <a:rPr lang="pt-BR" dirty="0"/>
            <a:t>Prevenir e punir condutas lesivas ao Estado e ao cidadão</a:t>
          </a:r>
        </a:p>
      </dgm:t>
    </dgm:pt>
    <dgm:pt modelId="{76ED46E7-225E-45F3-BB64-92BBAE547CE5}" type="parTrans" cxnId="{9B534027-3332-44C6-9E33-3A8491056774}">
      <dgm:prSet/>
      <dgm:spPr/>
      <dgm:t>
        <a:bodyPr/>
        <a:lstStyle/>
        <a:p>
          <a:endParaRPr lang="pt-BR"/>
        </a:p>
      </dgm:t>
    </dgm:pt>
    <dgm:pt modelId="{180A066F-9D64-4712-9066-0591EEC66441}" type="sibTrans" cxnId="{9B534027-3332-44C6-9E33-3A8491056774}">
      <dgm:prSet/>
      <dgm:spPr/>
      <dgm:t>
        <a:bodyPr/>
        <a:lstStyle/>
        <a:p>
          <a:endParaRPr lang="pt-BR"/>
        </a:p>
      </dgm:t>
    </dgm:pt>
    <dgm:pt modelId="{2A6A83A9-6D45-4093-A3CC-CF10AF46F7BF}">
      <dgm:prSet phldrT="[Texto]" custT="1"/>
      <dgm:spPr/>
      <dgm:t>
        <a:bodyPr/>
        <a:lstStyle/>
        <a:p>
          <a:pPr>
            <a:buFont typeface="Arial" panose="020B0604020202020204" pitchFamily="34" charset="0"/>
            <a:buChar char="•"/>
          </a:pPr>
          <a:r>
            <a:rPr lang="pt-BR" sz="1100" dirty="0"/>
            <a:t>Finalidade</a:t>
          </a:r>
        </a:p>
      </dgm:t>
    </dgm:pt>
    <dgm:pt modelId="{F33F25F3-7303-43EB-AF97-9238C8804C9F}" type="parTrans" cxnId="{4F696649-07C3-405E-8A3A-08870D7CD76C}">
      <dgm:prSet/>
      <dgm:spPr/>
      <dgm:t>
        <a:bodyPr/>
        <a:lstStyle/>
        <a:p>
          <a:endParaRPr lang="pt-BR"/>
        </a:p>
      </dgm:t>
    </dgm:pt>
    <dgm:pt modelId="{E3F05C7C-64F5-44B5-9478-59F8B26DDB41}" type="sibTrans" cxnId="{4F696649-07C3-405E-8A3A-08870D7CD76C}">
      <dgm:prSet/>
      <dgm:spPr/>
      <dgm:t>
        <a:bodyPr/>
        <a:lstStyle/>
        <a:p>
          <a:endParaRPr lang="pt-BR"/>
        </a:p>
      </dgm:t>
    </dgm:pt>
    <dgm:pt modelId="{2496BF20-49FB-4D1B-823B-3D496FF1EDAD}">
      <dgm:prSet phldrT="[Texto]"/>
      <dgm:spPr/>
      <dgm:t>
        <a:bodyPr anchor="ctr"/>
        <a:lstStyle/>
        <a:p>
          <a:pPr algn="ctr">
            <a:buFont typeface="Arial" panose="020B0604020202020204" pitchFamily="34" charset="0"/>
            <a:buChar char="•"/>
          </a:pPr>
          <a:r>
            <a:rPr lang="pt-BR" dirty="0"/>
            <a:t>Garantir moralidade, eficiência e legalidade</a:t>
          </a:r>
        </a:p>
      </dgm:t>
    </dgm:pt>
    <dgm:pt modelId="{CC5A1E5F-3A43-42F9-953B-CE6703BBB75A}" type="parTrans" cxnId="{E06BB4FA-D32B-48FE-953B-5ADF80DB4835}">
      <dgm:prSet/>
      <dgm:spPr/>
      <dgm:t>
        <a:bodyPr/>
        <a:lstStyle/>
        <a:p>
          <a:endParaRPr lang="pt-BR"/>
        </a:p>
      </dgm:t>
    </dgm:pt>
    <dgm:pt modelId="{34D8089C-7857-4E69-90EE-71650CA184D3}" type="sibTrans" cxnId="{E06BB4FA-D32B-48FE-953B-5ADF80DB4835}">
      <dgm:prSet/>
      <dgm:spPr/>
      <dgm:t>
        <a:bodyPr/>
        <a:lstStyle/>
        <a:p>
          <a:endParaRPr lang="pt-BR"/>
        </a:p>
      </dgm:t>
    </dgm:pt>
    <dgm:pt modelId="{DAD6E3D7-CC78-440E-9D05-3C8EA33DAD3B}" type="pres">
      <dgm:prSet presAssocID="{1960419F-CED5-4FBB-B9B0-7C2C9639F9E8}" presName="Name0" presStyleCnt="0">
        <dgm:presLayoutVars>
          <dgm:dir/>
          <dgm:animLvl val="lvl"/>
          <dgm:resizeHandles val="exact"/>
        </dgm:presLayoutVars>
      </dgm:prSet>
      <dgm:spPr/>
    </dgm:pt>
    <dgm:pt modelId="{0B4705AC-0356-4A72-90B5-F7483B4AD4C1}" type="pres">
      <dgm:prSet presAssocID="{52BD33EB-F49E-41CD-9E1F-F678FD1B84E3}" presName="compositeNode" presStyleCnt="0">
        <dgm:presLayoutVars>
          <dgm:bulletEnabled val="1"/>
        </dgm:presLayoutVars>
      </dgm:prSet>
      <dgm:spPr/>
    </dgm:pt>
    <dgm:pt modelId="{BA5910F0-FF90-4383-9DD7-ACCCF2715AC3}" type="pres">
      <dgm:prSet presAssocID="{52BD33EB-F49E-41CD-9E1F-F678FD1B84E3}" presName="bgRect" presStyleLbl="node1" presStyleIdx="0" presStyleCnt="4" custLinFactNeighborX="-943" custLinFactNeighborY="-1179"/>
      <dgm:spPr/>
    </dgm:pt>
    <dgm:pt modelId="{44F00CEF-19DF-4203-B11C-4B5E819D370D}" type="pres">
      <dgm:prSet presAssocID="{52BD33EB-F49E-41CD-9E1F-F678FD1B84E3}" presName="parentNode" presStyleLbl="node1" presStyleIdx="0" presStyleCnt="4">
        <dgm:presLayoutVars>
          <dgm:chMax val="0"/>
          <dgm:bulletEnabled val="1"/>
        </dgm:presLayoutVars>
      </dgm:prSet>
      <dgm:spPr/>
    </dgm:pt>
    <dgm:pt modelId="{E72115BA-B059-4962-8CCF-39B53F16D629}" type="pres">
      <dgm:prSet presAssocID="{52BD33EB-F49E-41CD-9E1F-F678FD1B84E3}" presName="childNode" presStyleLbl="node1" presStyleIdx="0" presStyleCnt="4">
        <dgm:presLayoutVars>
          <dgm:bulletEnabled val="1"/>
        </dgm:presLayoutVars>
      </dgm:prSet>
      <dgm:spPr/>
    </dgm:pt>
    <dgm:pt modelId="{E0BE0AF1-1D9A-48D4-8810-54A2ADEAA7AF}" type="pres">
      <dgm:prSet presAssocID="{DF130E8D-57D4-4764-B18D-548351221975}" presName="hSp" presStyleCnt="0"/>
      <dgm:spPr/>
    </dgm:pt>
    <dgm:pt modelId="{B5360077-23D4-4F76-A899-3C076EC8FAC3}" type="pres">
      <dgm:prSet presAssocID="{DF130E8D-57D4-4764-B18D-548351221975}" presName="vProcSp" presStyleCnt="0"/>
      <dgm:spPr/>
    </dgm:pt>
    <dgm:pt modelId="{4E26851C-F447-4BA1-9839-CC5E5D2DDD40}" type="pres">
      <dgm:prSet presAssocID="{DF130E8D-57D4-4764-B18D-548351221975}" presName="vSp1" presStyleCnt="0"/>
      <dgm:spPr/>
    </dgm:pt>
    <dgm:pt modelId="{D0AAD279-10F2-4550-BD19-47669718917D}" type="pres">
      <dgm:prSet presAssocID="{DF130E8D-57D4-4764-B18D-548351221975}" presName="simulatedConn" presStyleLbl="solidFgAcc1" presStyleIdx="0" presStyleCnt="3"/>
      <dgm:spPr/>
    </dgm:pt>
    <dgm:pt modelId="{33827B0B-AAD1-4E64-8221-475472057682}" type="pres">
      <dgm:prSet presAssocID="{DF130E8D-57D4-4764-B18D-548351221975}" presName="vSp2" presStyleCnt="0"/>
      <dgm:spPr/>
    </dgm:pt>
    <dgm:pt modelId="{8F2C7660-A209-488B-8CAB-22411DA7328F}" type="pres">
      <dgm:prSet presAssocID="{DF130E8D-57D4-4764-B18D-548351221975}" presName="sibTrans" presStyleCnt="0"/>
      <dgm:spPr/>
    </dgm:pt>
    <dgm:pt modelId="{0129846A-0EEE-4694-A0A0-FBC4BB3A5629}" type="pres">
      <dgm:prSet presAssocID="{C9EB27C8-F0CB-4C83-9370-F80090E929E6}" presName="compositeNode" presStyleCnt="0">
        <dgm:presLayoutVars>
          <dgm:bulletEnabled val="1"/>
        </dgm:presLayoutVars>
      </dgm:prSet>
      <dgm:spPr/>
    </dgm:pt>
    <dgm:pt modelId="{DA139678-7D78-4B26-808A-6F20988FB2FD}" type="pres">
      <dgm:prSet presAssocID="{C9EB27C8-F0CB-4C83-9370-F80090E929E6}" presName="bgRect" presStyleLbl="node1" presStyleIdx="1" presStyleCnt="4"/>
      <dgm:spPr/>
    </dgm:pt>
    <dgm:pt modelId="{90707082-DA09-4706-980A-242E11FB805D}" type="pres">
      <dgm:prSet presAssocID="{C9EB27C8-F0CB-4C83-9370-F80090E929E6}" presName="parentNode" presStyleLbl="node1" presStyleIdx="1" presStyleCnt="4">
        <dgm:presLayoutVars>
          <dgm:chMax val="0"/>
          <dgm:bulletEnabled val="1"/>
        </dgm:presLayoutVars>
      </dgm:prSet>
      <dgm:spPr/>
    </dgm:pt>
    <dgm:pt modelId="{35040956-5482-4047-8CF3-D829A6F7661E}" type="pres">
      <dgm:prSet presAssocID="{C9EB27C8-F0CB-4C83-9370-F80090E929E6}" presName="childNode" presStyleLbl="node1" presStyleIdx="1" presStyleCnt="4">
        <dgm:presLayoutVars>
          <dgm:bulletEnabled val="1"/>
        </dgm:presLayoutVars>
      </dgm:prSet>
      <dgm:spPr/>
    </dgm:pt>
    <dgm:pt modelId="{99A6472B-9FA3-48E0-BF4F-C9A8D9F83374}" type="pres">
      <dgm:prSet presAssocID="{617FF355-36AD-47F9-9B4F-03824952B7D8}" presName="hSp" presStyleCnt="0"/>
      <dgm:spPr/>
    </dgm:pt>
    <dgm:pt modelId="{16D9EC15-D4F8-4AC9-9790-969712EC79C2}" type="pres">
      <dgm:prSet presAssocID="{617FF355-36AD-47F9-9B4F-03824952B7D8}" presName="vProcSp" presStyleCnt="0"/>
      <dgm:spPr/>
    </dgm:pt>
    <dgm:pt modelId="{D1CD1B2A-1FC7-4186-AC46-434DD8C92E90}" type="pres">
      <dgm:prSet presAssocID="{617FF355-36AD-47F9-9B4F-03824952B7D8}" presName="vSp1" presStyleCnt="0"/>
      <dgm:spPr/>
    </dgm:pt>
    <dgm:pt modelId="{FC246D4F-8137-42C4-91E3-A053E8455865}" type="pres">
      <dgm:prSet presAssocID="{617FF355-36AD-47F9-9B4F-03824952B7D8}" presName="simulatedConn" presStyleLbl="solidFgAcc1" presStyleIdx="1" presStyleCnt="3"/>
      <dgm:spPr/>
    </dgm:pt>
    <dgm:pt modelId="{33C8C288-90BF-48CD-8DD6-DCE0F2E39031}" type="pres">
      <dgm:prSet presAssocID="{617FF355-36AD-47F9-9B4F-03824952B7D8}" presName="vSp2" presStyleCnt="0"/>
      <dgm:spPr/>
    </dgm:pt>
    <dgm:pt modelId="{3C401189-E652-409A-9242-927FE0CFC708}" type="pres">
      <dgm:prSet presAssocID="{617FF355-36AD-47F9-9B4F-03824952B7D8}" presName="sibTrans" presStyleCnt="0"/>
      <dgm:spPr/>
    </dgm:pt>
    <dgm:pt modelId="{E72141AC-E238-4016-80B3-7AD555EDAEAE}" type="pres">
      <dgm:prSet presAssocID="{D1E1BC60-E0BB-41BF-AA69-A602057539AE}" presName="compositeNode" presStyleCnt="0">
        <dgm:presLayoutVars>
          <dgm:bulletEnabled val="1"/>
        </dgm:presLayoutVars>
      </dgm:prSet>
      <dgm:spPr/>
    </dgm:pt>
    <dgm:pt modelId="{C55F9876-F2B2-40B0-B722-04BA3789897A}" type="pres">
      <dgm:prSet presAssocID="{D1E1BC60-E0BB-41BF-AA69-A602057539AE}" presName="bgRect" presStyleLbl="node1" presStyleIdx="2" presStyleCnt="4"/>
      <dgm:spPr/>
    </dgm:pt>
    <dgm:pt modelId="{54AD3BD4-7CC5-40F3-B416-49E0DCD2E3ED}" type="pres">
      <dgm:prSet presAssocID="{D1E1BC60-E0BB-41BF-AA69-A602057539AE}" presName="parentNode" presStyleLbl="node1" presStyleIdx="2" presStyleCnt="4">
        <dgm:presLayoutVars>
          <dgm:chMax val="0"/>
          <dgm:bulletEnabled val="1"/>
        </dgm:presLayoutVars>
      </dgm:prSet>
      <dgm:spPr/>
    </dgm:pt>
    <dgm:pt modelId="{5E0E2B6F-351C-410B-B995-B504D617CD09}" type="pres">
      <dgm:prSet presAssocID="{D1E1BC60-E0BB-41BF-AA69-A602057539AE}" presName="childNode" presStyleLbl="node1" presStyleIdx="2" presStyleCnt="4">
        <dgm:presLayoutVars>
          <dgm:bulletEnabled val="1"/>
        </dgm:presLayoutVars>
      </dgm:prSet>
      <dgm:spPr/>
    </dgm:pt>
    <dgm:pt modelId="{DB003BEA-D482-41A2-81AF-AAEAC260F0DF}" type="pres">
      <dgm:prSet presAssocID="{30A449A6-F56E-4E14-B8C5-AFE1FC759DF0}" presName="hSp" presStyleCnt="0"/>
      <dgm:spPr/>
    </dgm:pt>
    <dgm:pt modelId="{94BCFADD-AC8B-48E7-BA5B-3E6691633E56}" type="pres">
      <dgm:prSet presAssocID="{30A449A6-F56E-4E14-B8C5-AFE1FC759DF0}" presName="vProcSp" presStyleCnt="0"/>
      <dgm:spPr/>
    </dgm:pt>
    <dgm:pt modelId="{2E09739A-683F-4606-B260-76CD949C59D8}" type="pres">
      <dgm:prSet presAssocID="{30A449A6-F56E-4E14-B8C5-AFE1FC759DF0}" presName="vSp1" presStyleCnt="0"/>
      <dgm:spPr/>
    </dgm:pt>
    <dgm:pt modelId="{02B0EF6D-B9BD-4666-BFAC-0B0187868D1F}" type="pres">
      <dgm:prSet presAssocID="{30A449A6-F56E-4E14-B8C5-AFE1FC759DF0}" presName="simulatedConn" presStyleLbl="solidFgAcc1" presStyleIdx="2" presStyleCnt="3"/>
      <dgm:spPr/>
    </dgm:pt>
    <dgm:pt modelId="{C50384CD-CB13-4325-8B8E-D9B30B912AA8}" type="pres">
      <dgm:prSet presAssocID="{30A449A6-F56E-4E14-B8C5-AFE1FC759DF0}" presName="vSp2" presStyleCnt="0"/>
      <dgm:spPr/>
    </dgm:pt>
    <dgm:pt modelId="{BDE5237E-F914-4A16-BA89-EE0160AC7CA3}" type="pres">
      <dgm:prSet presAssocID="{30A449A6-F56E-4E14-B8C5-AFE1FC759DF0}" presName="sibTrans" presStyleCnt="0"/>
      <dgm:spPr/>
    </dgm:pt>
    <dgm:pt modelId="{261D7598-772C-432D-BEFB-6A76E6154280}" type="pres">
      <dgm:prSet presAssocID="{2A6A83A9-6D45-4093-A3CC-CF10AF46F7BF}" presName="compositeNode" presStyleCnt="0">
        <dgm:presLayoutVars>
          <dgm:bulletEnabled val="1"/>
        </dgm:presLayoutVars>
      </dgm:prSet>
      <dgm:spPr/>
    </dgm:pt>
    <dgm:pt modelId="{5D3EFCD3-1576-4280-BBC5-73429583030E}" type="pres">
      <dgm:prSet presAssocID="{2A6A83A9-6D45-4093-A3CC-CF10AF46F7BF}" presName="bgRect" presStyleLbl="node1" presStyleIdx="3" presStyleCnt="4"/>
      <dgm:spPr/>
    </dgm:pt>
    <dgm:pt modelId="{AE3DD607-5254-4BF9-A398-AEBE8E3DAA1B}" type="pres">
      <dgm:prSet presAssocID="{2A6A83A9-6D45-4093-A3CC-CF10AF46F7BF}" presName="parentNode" presStyleLbl="node1" presStyleIdx="3" presStyleCnt="4">
        <dgm:presLayoutVars>
          <dgm:chMax val="0"/>
          <dgm:bulletEnabled val="1"/>
        </dgm:presLayoutVars>
      </dgm:prSet>
      <dgm:spPr/>
    </dgm:pt>
    <dgm:pt modelId="{F0D4821B-ED48-42FD-9DB0-5600357146AF}" type="pres">
      <dgm:prSet presAssocID="{2A6A83A9-6D45-4093-A3CC-CF10AF46F7BF}" presName="childNode" presStyleLbl="node1" presStyleIdx="3" presStyleCnt="4">
        <dgm:presLayoutVars>
          <dgm:bulletEnabled val="1"/>
        </dgm:presLayoutVars>
      </dgm:prSet>
      <dgm:spPr/>
    </dgm:pt>
  </dgm:ptLst>
  <dgm:cxnLst>
    <dgm:cxn modelId="{CB384B04-6E24-4C08-9389-1BA6A4330D01}" type="presOf" srcId="{4316CA52-583A-43AC-BF80-5F9076BA072A}" destId="{E72115BA-B059-4962-8CCF-39B53F16D629}" srcOrd="0" destOrd="0" presId="urn:microsoft.com/office/officeart/2005/8/layout/hProcess7"/>
    <dgm:cxn modelId="{A5898715-B849-4FB6-AB7E-CA2DE5A8A909}" type="presOf" srcId="{D1E1BC60-E0BB-41BF-AA69-A602057539AE}" destId="{54AD3BD4-7CC5-40F3-B416-49E0DCD2E3ED}" srcOrd="1" destOrd="0" presId="urn:microsoft.com/office/officeart/2005/8/layout/hProcess7"/>
    <dgm:cxn modelId="{9B534027-3332-44C6-9E33-3A8491056774}" srcId="{D1E1BC60-E0BB-41BF-AA69-A602057539AE}" destId="{785FBEBC-4A59-4751-833E-699B117F61C4}" srcOrd="0" destOrd="0" parTransId="{76ED46E7-225E-45F3-BB64-92BBAE547CE5}" sibTransId="{180A066F-9D64-4712-9066-0591EEC66441}"/>
    <dgm:cxn modelId="{0A09C328-D5E0-4CB3-8B8B-88673B8CD26E}" type="presOf" srcId="{C9EB27C8-F0CB-4C83-9370-F80090E929E6}" destId="{90707082-DA09-4706-980A-242E11FB805D}" srcOrd="1" destOrd="0" presId="urn:microsoft.com/office/officeart/2005/8/layout/hProcess7"/>
    <dgm:cxn modelId="{4C8DEE2E-CBB7-4DDB-916C-5FD7478705EE}" srcId="{C9EB27C8-F0CB-4C83-9370-F80090E929E6}" destId="{75C25B56-F493-4A5D-9DFB-EB29125E71E0}" srcOrd="0" destOrd="0" parTransId="{1BE835D4-D15F-417C-AB76-CACD307DAA1F}" sibTransId="{09450785-2655-49E8-93A9-BCD63D08A24A}"/>
    <dgm:cxn modelId="{DC4A9132-BC92-41B9-8634-3968417B8D93}" type="presOf" srcId="{52BD33EB-F49E-41CD-9E1F-F678FD1B84E3}" destId="{44F00CEF-19DF-4203-B11C-4B5E819D370D}" srcOrd="1" destOrd="0" presId="urn:microsoft.com/office/officeart/2005/8/layout/hProcess7"/>
    <dgm:cxn modelId="{4282625B-404A-4AC4-B264-45D7B0DE9E91}" srcId="{1960419F-CED5-4FBB-B9B0-7C2C9639F9E8}" destId="{D1E1BC60-E0BB-41BF-AA69-A602057539AE}" srcOrd="2" destOrd="0" parTransId="{64D25716-A667-4AD3-BC71-2154EF87179A}" sibTransId="{30A449A6-F56E-4E14-B8C5-AFE1FC759DF0}"/>
    <dgm:cxn modelId="{ADF6245E-F829-4C03-A13F-7F5675B3CB6F}" type="presOf" srcId="{75C25B56-F493-4A5D-9DFB-EB29125E71E0}" destId="{35040956-5482-4047-8CF3-D829A6F7661E}" srcOrd="0" destOrd="0" presId="urn:microsoft.com/office/officeart/2005/8/layout/hProcess7"/>
    <dgm:cxn modelId="{4F696649-07C3-405E-8A3A-08870D7CD76C}" srcId="{1960419F-CED5-4FBB-B9B0-7C2C9639F9E8}" destId="{2A6A83A9-6D45-4093-A3CC-CF10AF46F7BF}" srcOrd="3" destOrd="0" parTransId="{F33F25F3-7303-43EB-AF97-9238C8804C9F}" sibTransId="{E3F05C7C-64F5-44B5-9478-59F8B26DDB41}"/>
    <dgm:cxn modelId="{FE64E650-533E-4898-961E-CE25DD3383BB}" type="presOf" srcId="{2496BF20-49FB-4D1B-823B-3D496FF1EDAD}" destId="{F0D4821B-ED48-42FD-9DB0-5600357146AF}" srcOrd="0" destOrd="0" presId="urn:microsoft.com/office/officeart/2005/8/layout/hProcess7"/>
    <dgm:cxn modelId="{CBBD1B55-B7A8-4933-B6BB-5C734613E612}" srcId="{52BD33EB-F49E-41CD-9E1F-F678FD1B84E3}" destId="{4316CA52-583A-43AC-BF80-5F9076BA072A}" srcOrd="0" destOrd="0" parTransId="{0572B679-4ADF-4E08-A046-F8B9F7E9A8FA}" sibTransId="{7CE499D4-BFA1-409C-9E9F-4C5EB0CE55D2}"/>
    <dgm:cxn modelId="{F8EEE37B-E3BD-4902-915F-90A5DEC1428B}" srcId="{1960419F-CED5-4FBB-B9B0-7C2C9639F9E8}" destId="{52BD33EB-F49E-41CD-9E1F-F678FD1B84E3}" srcOrd="0" destOrd="0" parTransId="{E2079A06-6D18-4304-9150-C27896A4EE40}" sibTransId="{DF130E8D-57D4-4764-B18D-548351221975}"/>
    <dgm:cxn modelId="{16726B7D-F419-4B75-8CB3-210D673F1A3E}" type="presOf" srcId="{2A6A83A9-6D45-4093-A3CC-CF10AF46F7BF}" destId="{AE3DD607-5254-4BF9-A398-AEBE8E3DAA1B}" srcOrd="1" destOrd="0" presId="urn:microsoft.com/office/officeart/2005/8/layout/hProcess7"/>
    <dgm:cxn modelId="{755E8496-4A41-4968-AEBA-C3294C256FCB}" type="presOf" srcId="{785FBEBC-4A59-4751-833E-699B117F61C4}" destId="{5E0E2B6F-351C-410B-B995-B504D617CD09}" srcOrd="0" destOrd="0" presId="urn:microsoft.com/office/officeart/2005/8/layout/hProcess7"/>
    <dgm:cxn modelId="{4D7AA896-F5A2-4876-93FC-11A32405BA12}" type="presOf" srcId="{D1E1BC60-E0BB-41BF-AA69-A602057539AE}" destId="{C55F9876-F2B2-40B0-B722-04BA3789897A}" srcOrd="0" destOrd="0" presId="urn:microsoft.com/office/officeart/2005/8/layout/hProcess7"/>
    <dgm:cxn modelId="{D363B4B6-5370-4269-8884-807CC4BF705B}" srcId="{1960419F-CED5-4FBB-B9B0-7C2C9639F9E8}" destId="{C9EB27C8-F0CB-4C83-9370-F80090E929E6}" srcOrd="1" destOrd="0" parTransId="{E07645FF-CB65-47ED-9C2B-7598BB919827}" sibTransId="{617FF355-36AD-47F9-9B4F-03824952B7D8}"/>
    <dgm:cxn modelId="{912455EB-2228-4E76-8DD5-9D3DC7325240}" type="presOf" srcId="{2A6A83A9-6D45-4093-A3CC-CF10AF46F7BF}" destId="{5D3EFCD3-1576-4280-BBC5-73429583030E}" srcOrd="0" destOrd="0" presId="urn:microsoft.com/office/officeart/2005/8/layout/hProcess7"/>
    <dgm:cxn modelId="{E45EC9F0-DC8A-48E2-B38E-A2840F7EC798}" type="presOf" srcId="{1960419F-CED5-4FBB-B9B0-7C2C9639F9E8}" destId="{DAD6E3D7-CC78-440E-9D05-3C8EA33DAD3B}" srcOrd="0" destOrd="0" presId="urn:microsoft.com/office/officeart/2005/8/layout/hProcess7"/>
    <dgm:cxn modelId="{AAC10FF1-A961-42E3-B5D2-2F761DF8FC9A}" type="presOf" srcId="{52BD33EB-F49E-41CD-9E1F-F678FD1B84E3}" destId="{BA5910F0-FF90-4383-9DD7-ACCCF2715AC3}" srcOrd="0" destOrd="0" presId="urn:microsoft.com/office/officeart/2005/8/layout/hProcess7"/>
    <dgm:cxn modelId="{2E0127F8-BE26-460A-8B62-974D479006D6}" type="presOf" srcId="{C9EB27C8-F0CB-4C83-9370-F80090E929E6}" destId="{DA139678-7D78-4B26-808A-6F20988FB2FD}" srcOrd="0" destOrd="0" presId="urn:microsoft.com/office/officeart/2005/8/layout/hProcess7"/>
    <dgm:cxn modelId="{E06BB4FA-D32B-48FE-953B-5ADF80DB4835}" srcId="{2A6A83A9-6D45-4093-A3CC-CF10AF46F7BF}" destId="{2496BF20-49FB-4D1B-823B-3D496FF1EDAD}" srcOrd="0" destOrd="0" parTransId="{CC5A1E5F-3A43-42F9-953B-CE6703BBB75A}" sibTransId="{34D8089C-7857-4E69-90EE-71650CA184D3}"/>
    <dgm:cxn modelId="{063EB667-5952-4F32-8EF2-2DE9F8B7FEE6}" type="presParOf" srcId="{DAD6E3D7-CC78-440E-9D05-3C8EA33DAD3B}" destId="{0B4705AC-0356-4A72-90B5-F7483B4AD4C1}" srcOrd="0" destOrd="0" presId="urn:microsoft.com/office/officeart/2005/8/layout/hProcess7"/>
    <dgm:cxn modelId="{9A580156-2C6B-4575-8E19-C38BB2DC9D19}" type="presParOf" srcId="{0B4705AC-0356-4A72-90B5-F7483B4AD4C1}" destId="{BA5910F0-FF90-4383-9DD7-ACCCF2715AC3}" srcOrd="0" destOrd="0" presId="urn:microsoft.com/office/officeart/2005/8/layout/hProcess7"/>
    <dgm:cxn modelId="{92BF8136-95CF-46EC-A52E-EFB2C2A8DD28}" type="presParOf" srcId="{0B4705AC-0356-4A72-90B5-F7483B4AD4C1}" destId="{44F00CEF-19DF-4203-B11C-4B5E819D370D}" srcOrd="1" destOrd="0" presId="urn:microsoft.com/office/officeart/2005/8/layout/hProcess7"/>
    <dgm:cxn modelId="{D751254E-B944-4D29-9585-1BCEDA01D173}" type="presParOf" srcId="{0B4705AC-0356-4A72-90B5-F7483B4AD4C1}" destId="{E72115BA-B059-4962-8CCF-39B53F16D629}" srcOrd="2" destOrd="0" presId="urn:microsoft.com/office/officeart/2005/8/layout/hProcess7"/>
    <dgm:cxn modelId="{15D4CE4E-E44F-4EBC-9076-14FA8C251B39}" type="presParOf" srcId="{DAD6E3D7-CC78-440E-9D05-3C8EA33DAD3B}" destId="{E0BE0AF1-1D9A-48D4-8810-54A2ADEAA7AF}" srcOrd="1" destOrd="0" presId="urn:microsoft.com/office/officeart/2005/8/layout/hProcess7"/>
    <dgm:cxn modelId="{0D16AAAD-BFA3-49D0-8945-5A9BDD973E6F}" type="presParOf" srcId="{DAD6E3D7-CC78-440E-9D05-3C8EA33DAD3B}" destId="{B5360077-23D4-4F76-A899-3C076EC8FAC3}" srcOrd="2" destOrd="0" presId="urn:microsoft.com/office/officeart/2005/8/layout/hProcess7"/>
    <dgm:cxn modelId="{85B1D83B-BDA7-4900-846B-1C84D0D67F82}" type="presParOf" srcId="{B5360077-23D4-4F76-A899-3C076EC8FAC3}" destId="{4E26851C-F447-4BA1-9839-CC5E5D2DDD40}" srcOrd="0" destOrd="0" presId="urn:microsoft.com/office/officeart/2005/8/layout/hProcess7"/>
    <dgm:cxn modelId="{6EEB71A4-8F69-4E83-B084-A4F4E499A2B8}" type="presParOf" srcId="{B5360077-23D4-4F76-A899-3C076EC8FAC3}" destId="{D0AAD279-10F2-4550-BD19-47669718917D}" srcOrd="1" destOrd="0" presId="urn:microsoft.com/office/officeart/2005/8/layout/hProcess7"/>
    <dgm:cxn modelId="{B349AB6A-DC90-4FCE-ADF3-4A7C4170CB51}" type="presParOf" srcId="{B5360077-23D4-4F76-A899-3C076EC8FAC3}" destId="{33827B0B-AAD1-4E64-8221-475472057682}" srcOrd="2" destOrd="0" presId="urn:microsoft.com/office/officeart/2005/8/layout/hProcess7"/>
    <dgm:cxn modelId="{D90668A9-E5B2-43D5-B81F-C4796ADB63A1}" type="presParOf" srcId="{DAD6E3D7-CC78-440E-9D05-3C8EA33DAD3B}" destId="{8F2C7660-A209-488B-8CAB-22411DA7328F}" srcOrd="3" destOrd="0" presId="urn:microsoft.com/office/officeart/2005/8/layout/hProcess7"/>
    <dgm:cxn modelId="{B0C93569-F558-410C-96E2-8A71B94CDA0F}" type="presParOf" srcId="{DAD6E3D7-CC78-440E-9D05-3C8EA33DAD3B}" destId="{0129846A-0EEE-4694-A0A0-FBC4BB3A5629}" srcOrd="4" destOrd="0" presId="urn:microsoft.com/office/officeart/2005/8/layout/hProcess7"/>
    <dgm:cxn modelId="{4CEB4DDF-EF33-4273-90CA-ED5E9A7315F7}" type="presParOf" srcId="{0129846A-0EEE-4694-A0A0-FBC4BB3A5629}" destId="{DA139678-7D78-4B26-808A-6F20988FB2FD}" srcOrd="0" destOrd="0" presId="urn:microsoft.com/office/officeart/2005/8/layout/hProcess7"/>
    <dgm:cxn modelId="{05380E7F-D168-4E8D-80C7-2F800FDD0895}" type="presParOf" srcId="{0129846A-0EEE-4694-A0A0-FBC4BB3A5629}" destId="{90707082-DA09-4706-980A-242E11FB805D}" srcOrd="1" destOrd="0" presId="urn:microsoft.com/office/officeart/2005/8/layout/hProcess7"/>
    <dgm:cxn modelId="{B0AD5EE2-0FA1-498F-B5A9-5114053C2884}" type="presParOf" srcId="{0129846A-0EEE-4694-A0A0-FBC4BB3A5629}" destId="{35040956-5482-4047-8CF3-D829A6F7661E}" srcOrd="2" destOrd="0" presId="urn:microsoft.com/office/officeart/2005/8/layout/hProcess7"/>
    <dgm:cxn modelId="{D3C03862-8214-425A-B483-8028DC48E0FE}" type="presParOf" srcId="{DAD6E3D7-CC78-440E-9D05-3C8EA33DAD3B}" destId="{99A6472B-9FA3-48E0-BF4F-C9A8D9F83374}" srcOrd="5" destOrd="0" presId="urn:microsoft.com/office/officeart/2005/8/layout/hProcess7"/>
    <dgm:cxn modelId="{8544BF5A-BAAA-422C-9F67-40BB792BC3B8}" type="presParOf" srcId="{DAD6E3D7-CC78-440E-9D05-3C8EA33DAD3B}" destId="{16D9EC15-D4F8-4AC9-9790-969712EC79C2}" srcOrd="6" destOrd="0" presId="urn:microsoft.com/office/officeart/2005/8/layout/hProcess7"/>
    <dgm:cxn modelId="{9A3472FA-1B70-446E-BEDA-341076A81108}" type="presParOf" srcId="{16D9EC15-D4F8-4AC9-9790-969712EC79C2}" destId="{D1CD1B2A-1FC7-4186-AC46-434DD8C92E90}" srcOrd="0" destOrd="0" presId="urn:microsoft.com/office/officeart/2005/8/layout/hProcess7"/>
    <dgm:cxn modelId="{8FDE65DD-9253-4BAA-9A7B-845E9F82E9A6}" type="presParOf" srcId="{16D9EC15-D4F8-4AC9-9790-969712EC79C2}" destId="{FC246D4F-8137-42C4-91E3-A053E8455865}" srcOrd="1" destOrd="0" presId="urn:microsoft.com/office/officeart/2005/8/layout/hProcess7"/>
    <dgm:cxn modelId="{6FED32A6-4AE4-48C1-A453-F8B41D3613A4}" type="presParOf" srcId="{16D9EC15-D4F8-4AC9-9790-969712EC79C2}" destId="{33C8C288-90BF-48CD-8DD6-DCE0F2E39031}" srcOrd="2" destOrd="0" presId="urn:microsoft.com/office/officeart/2005/8/layout/hProcess7"/>
    <dgm:cxn modelId="{D687A7EE-5C03-40DD-B3DE-CED59F43EC16}" type="presParOf" srcId="{DAD6E3D7-CC78-440E-9D05-3C8EA33DAD3B}" destId="{3C401189-E652-409A-9242-927FE0CFC708}" srcOrd="7" destOrd="0" presId="urn:microsoft.com/office/officeart/2005/8/layout/hProcess7"/>
    <dgm:cxn modelId="{A417AE88-B908-48AE-9358-678177F60C78}" type="presParOf" srcId="{DAD6E3D7-CC78-440E-9D05-3C8EA33DAD3B}" destId="{E72141AC-E238-4016-80B3-7AD555EDAEAE}" srcOrd="8" destOrd="0" presId="urn:microsoft.com/office/officeart/2005/8/layout/hProcess7"/>
    <dgm:cxn modelId="{0D0FDCE3-0F9A-4DCB-9EAE-09F32D5F73F3}" type="presParOf" srcId="{E72141AC-E238-4016-80B3-7AD555EDAEAE}" destId="{C55F9876-F2B2-40B0-B722-04BA3789897A}" srcOrd="0" destOrd="0" presId="urn:microsoft.com/office/officeart/2005/8/layout/hProcess7"/>
    <dgm:cxn modelId="{917AEB22-9900-4CDE-B968-B3842801A27D}" type="presParOf" srcId="{E72141AC-E238-4016-80B3-7AD555EDAEAE}" destId="{54AD3BD4-7CC5-40F3-B416-49E0DCD2E3ED}" srcOrd="1" destOrd="0" presId="urn:microsoft.com/office/officeart/2005/8/layout/hProcess7"/>
    <dgm:cxn modelId="{8C412E5D-133F-497A-8A2C-AD804F243852}" type="presParOf" srcId="{E72141AC-E238-4016-80B3-7AD555EDAEAE}" destId="{5E0E2B6F-351C-410B-B995-B504D617CD09}" srcOrd="2" destOrd="0" presId="urn:microsoft.com/office/officeart/2005/8/layout/hProcess7"/>
    <dgm:cxn modelId="{531CC9DC-B396-45CE-8F8A-A4A6BF41D4D6}" type="presParOf" srcId="{DAD6E3D7-CC78-440E-9D05-3C8EA33DAD3B}" destId="{DB003BEA-D482-41A2-81AF-AAEAC260F0DF}" srcOrd="9" destOrd="0" presId="urn:microsoft.com/office/officeart/2005/8/layout/hProcess7"/>
    <dgm:cxn modelId="{9CA56778-D9ED-4744-A8FB-D65B22592AA2}" type="presParOf" srcId="{DAD6E3D7-CC78-440E-9D05-3C8EA33DAD3B}" destId="{94BCFADD-AC8B-48E7-BA5B-3E6691633E56}" srcOrd="10" destOrd="0" presId="urn:microsoft.com/office/officeart/2005/8/layout/hProcess7"/>
    <dgm:cxn modelId="{50B01107-56ED-4BA3-864B-6A664AB1F7A3}" type="presParOf" srcId="{94BCFADD-AC8B-48E7-BA5B-3E6691633E56}" destId="{2E09739A-683F-4606-B260-76CD949C59D8}" srcOrd="0" destOrd="0" presId="urn:microsoft.com/office/officeart/2005/8/layout/hProcess7"/>
    <dgm:cxn modelId="{3EF4A495-7A9A-446A-990D-37DB810B1EAB}" type="presParOf" srcId="{94BCFADD-AC8B-48E7-BA5B-3E6691633E56}" destId="{02B0EF6D-B9BD-4666-BFAC-0B0187868D1F}" srcOrd="1" destOrd="0" presId="urn:microsoft.com/office/officeart/2005/8/layout/hProcess7"/>
    <dgm:cxn modelId="{261F3EB2-7F43-4884-8697-2A154B5747BD}" type="presParOf" srcId="{94BCFADD-AC8B-48E7-BA5B-3E6691633E56}" destId="{C50384CD-CB13-4325-8B8E-D9B30B912AA8}" srcOrd="2" destOrd="0" presId="urn:microsoft.com/office/officeart/2005/8/layout/hProcess7"/>
    <dgm:cxn modelId="{54939790-71C3-4D75-BA31-109BD545F411}" type="presParOf" srcId="{DAD6E3D7-CC78-440E-9D05-3C8EA33DAD3B}" destId="{BDE5237E-F914-4A16-BA89-EE0160AC7CA3}" srcOrd="11" destOrd="0" presId="urn:microsoft.com/office/officeart/2005/8/layout/hProcess7"/>
    <dgm:cxn modelId="{95343EEE-D73C-402A-A409-085508E99738}" type="presParOf" srcId="{DAD6E3D7-CC78-440E-9D05-3C8EA33DAD3B}" destId="{261D7598-772C-432D-BEFB-6A76E6154280}" srcOrd="12" destOrd="0" presId="urn:microsoft.com/office/officeart/2005/8/layout/hProcess7"/>
    <dgm:cxn modelId="{658A3C46-FAA7-4701-9A5B-124B2AA3933B}" type="presParOf" srcId="{261D7598-772C-432D-BEFB-6A76E6154280}" destId="{5D3EFCD3-1576-4280-BBC5-73429583030E}" srcOrd="0" destOrd="0" presId="urn:microsoft.com/office/officeart/2005/8/layout/hProcess7"/>
    <dgm:cxn modelId="{4559A6D8-F458-4428-8A8B-8534578042D4}" type="presParOf" srcId="{261D7598-772C-432D-BEFB-6A76E6154280}" destId="{AE3DD607-5254-4BF9-A398-AEBE8E3DAA1B}" srcOrd="1" destOrd="0" presId="urn:microsoft.com/office/officeart/2005/8/layout/hProcess7"/>
    <dgm:cxn modelId="{02E926BC-E606-47F4-8435-21C42124E362}" type="presParOf" srcId="{261D7598-772C-432D-BEFB-6A76E6154280}" destId="{F0D4821B-ED48-42FD-9DB0-5600357146AF}"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80C7A1-852D-4C13-8D62-B6E162249C4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346EF4FC-96D4-4BE3-B160-A3B73AF85AF7}">
      <dgm:prSet phldrT="[Texto]" phldr="0"/>
      <dgm:spPr/>
      <dgm:t>
        <a:bodyPr/>
        <a:lstStyle/>
        <a:p>
          <a:r>
            <a:rPr lang="pt-BR" dirty="0"/>
            <a:t>Poder Judiciário?</a:t>
          </a:r>
        </a:p>
      </dgm:t>
    </dgm:pt>
    <dgm:pt modelId="{08E9A808-6A32-43A6-AD53-597069EADBB0}" type="parTrans" cxnId="{1DB6FEDD-1E25-475F-B6AB-305B33735894}">
      <dgm:prSet/>
      <dgm:spPr/>
      <dgm:t>
        <a:bodyPr/>
        <a:lstStyle/>
        <a:p>
          <a:endParaRPr lang="pt-BR"/>
        </a:p>
      </dgm:t>
    </dgm:pt>
    <dgm:pt modelId="{25707534-EDF3-47BA-B315-D418F0183347}" type="sibTrans" cxnId="{1DB6FEDD-1E25-475F-B6AB-305B33735894}">
      <dgm:prSet/>
      <dgm:spPr/>
      <dgm:t>
        <a:bodyPr/>
        <a:lstStyle/>
        <a:p>
          <a:endParaRPr lang="pt-BR"/>
        </a:p>
      </dgm:t>
    </dgm:pt>
    <dgm:pt modelId="{F3487D86-886E-4CDD-9A81-6F0D8BA9DDC6}">
      <dgm:prSet phldrT="[Texto]" phldr="0"/>
      <dgm:spPr/>
      <dgm:t>
        <a:bodyPr/>
        <a:lstStyle/>
        <a:p>
          <a:r>
            <a:rPr lang="pt-BR" dirty="0"/>
            <a:t>Controlar legalidade do PAD</a:t>
          </a:r>
        </a:p>
      </dgm:t>
    </dgm:pt>
    <dgm:pt modelId="{63F25D84-08E7-44D8-A1D7-5E48AD1F0BCB}" type="parTrans" cxnId="{C1D4536E-D531-421C-BA79-81F7C67899CC}">
      <dgm:prSet/>
      <dgm:spPr/>
      <dgm:t>
        <a:bodyPr/>
        <a:lstStyle/>
        <a:p>
          <a:endParaRPr lang="pt-BR"/>
        </a:p>
      </dgm:t>
    </dgm:pt>
    <dgm:pt modelId="{EFC9B8F3-E26E-4A15-A343-930D83B8C842}" type="sibTrans" cxnId="{C1D4536E-D531-421C-BA79-81F7C67899CC}">
      <dgm:prSet/>
      <dgm:spPr/>
      <dgm:t>
        <a:bodyPr/>
        <a:lstStyle/>
        <a:p>
          <a:endParaRPr lang="pt-BR"/>
        </a:p>
      </dgm:t>
    </dgm:pt>
    <dgm:pt modelId="{E846A346-88FF-4214-BB8F-4BAF39D9AE08}">
      <dgm:prSet phldrT="[Texto]" phldr="0"/>
      <dgm:spPr/>
      <dgm:t>
        <a:bodyPr/>
        <a:lstStyle/>
        <a:p>
          <a:r>
            <a:rPr lang="pt-BR" dirty="0"/>
            <a:t>Anular atos ilegais</a:t>
          </a:r>
        </a:p>
      </dgm:t>
    </dgm:pt>
    <dgm:pt modelId="{7AF1718A-8737-4625-B8C3-24BAC327BEB7}" type="parTrans" cxnId="{DE8B5487-59F7-41DA-B34C-DD7D15C3A51B}">
      <dgm:prSet/>
      <dgm:spPr/>
      <dgm:t>
        <a:bodyPr/>
        <a:lstStyle/>
        <a:p>
          <a:endParaRPr lang="pt-BR"/>
        </a:p>
      </dgm:t>
    </dgm:pt>
    <dgm:pt modelId="{AE266133-675C-4748-8FC3-F7751512420A}" type="sibTrans" cxnId="{DE8B5487-59F7-41DA-B34C-DD7D15C3A51B}">
      <dgm:prSet/>
      <dgm:spPr/>
      <dgm:t>
        <a:bodyPr/>
        <a:lstStyle/>
        <a:p>
          <a:endParaRPr lang="pt-BR"/>
        </a:p>
      </dgm:t>
    </dgm:pt>
    <dgm:pt modelId="{9F9C1852-10FE-4A2B-A99C-FC0463C4FBC1}">
      <dgm:prSet phldrT="[Texto]" phldr="0"/>
      <dgm:spPr/>
      <dgm:t>
        <a:bodyPr/>
        <a:lstStyle/>
        <a:p>
          <a:r>
            <a:rPr lang="pt-BR" dirty="0"/>
            <a:t>Não Pode?</a:t>
          </a:r>
        </a:p>
      </dgm:t>
    </dgm:pt>
    <dgm:pt modelId="{5C40461D-7A41-473A-B216-E7E6EC15865B}" type="parTrans" cxnId="{F6B89B93-BFBE-4B75-A562-CEB46834710A}">
      <dgm:prSet/>
      <dgm:spPr/>
      <dgm:t>
        <a:bodyPr/>
        <a:lstStyle/>
        <a:p>
          <a:endParaRPr lang="pt-BR"/>
        </a:p>
      </dgm:t>
    </dgm:pt>
    <dgm:pt modelId="{842236F6-C035-41A6-A512-ED307FAA53B7}" type="sibTrans" cxnId="{F6B89B93-BFBE-4B75-A562-CEB46834710A}">
      <dgm:prSet/>
      <dgm:spPr/>
      <dgm:t>
        <a:bodyPr/>
        <a:lstStyle/>
        <a:p>
          <a:endParaRPr lang="pt-BR"/>
        </a:p>
      </dgm:t>
    </dgm:pt>
    <dgm:pt modelId="{0EABA351-8EB1-4D4D-921A-107E1CFA6ABF}">
      <dgm:prSet phldrT="[Texto]" phldr="0"/>
      <dgm:spPr/>
      <dgm:t>
        <a:bodyPr/>
        <a:lstStyle/>
        <a:p>
          <a:r>
            <a:rPr lang="pt-BR" dirty="0"/>
            <a:t>Reavaliar mérito disciplinar</a:t>
          </a:r>
        </a:p>
      </dgm:t>
    </dgm:pt>
    <dgm:pt modelId="{A2BBD36C-6589-4CD1-8A2C-CABADAF16EE2}" type="parTrans" cxnId="{42423230-7F29-43AC-87CF-56A624A22B75}">
      <dgm:prSet/>
      <dgm:spPr/>
      <dgm:t>
        <a:bodyPr/>
        <a:lstStyle/>
        <a:p>
          <a:endParaRPr lang="pt-BR"/>
        </a:p>
      </dgm:t>
    </dgm:pt>
    <dgm:pt modelId="{50D26324-F8A3-4559-87FE-44D1DF41CD52}" type="sibTrans" cxnId="{42423230-7F29-43AC-87CF-56A624A22B75}">
      <dgm:prSet/>
      <dgm:spPr/>
      <dgm:t>
        <a:bodyPr/>
        <a:lstStyle/>
        <a:p>
          <a:endParaRPr lang="pt-BR"/>
        </a:p>
      </dgm:t>
    </dgm:pt>
    <dgm:pt modelId="{B8ABF779-316D-42C3-B2A3-A9AAF291D840}">
      <dgm:prSet phldrT="[Texto]" phldr="0"/>
      <dgm:spPr/>
      <dgm:t>
        <a:bodyPr/>
        <a:lstStyle/>
        <a:p>
          <a:r>
            <a:rPr lang="pt-BR" dirty="0"/>
            <a:t>Garantir defesa/contraditório</a:t>
          </a:r>
        </a:p>
      </dgm:t>
    </dgm:pt>
    <dgm:pt modelId="{9F7B4EE9-AE5D-42D0-B9F4-E36C2FC0EDBE}" type="parTrans" cxnId="{7196597A-6496-4316-B9D3-1937193CBA2B}">
      <dgm:prSet/>
      <dgm:spPr/>
      <dgm:t>
        <a:bodyPr/>
        <a:lstStyle/>
        <a:p>
          <a:endParaRPr lang="pt-BR"/>
        </a:p>
      </dgm:t>
    </dgm:pt>
    <dgm:pt modelId="{2EBF1E02-6A83-4F4C-BBE1-939B9B0F5479}" type="sibTrans" cxnId="{7196597A-6496-4316-B9D3-1937193CBA2B}">
      <dgm:prSet/>
      <dgm:spPr/>
      <dgm:t>
        <a:bodyPr/>
        <a:lstStyle/>
        <a:p>
          <a:endParaRPr lang="pt-BR"/>
        </a:p>
      </dgm:t>
    </dgm:pt>
    <dgm:pt modelId="{6C304DE2-0306-4AE1-929C-13DCE2B3A90D}">
      <dgm:prSet phldrT="[Texto]" phldr="0"/>
      <dgm:spPr/>
      <dgm:t>
        <a:bodyPr/>
        <a:lstStyle/>
        <a:p>
          <a:r>
            <a:rPr lang="pt-BR"/>
            <a:t>Substituir a administração no julgamento</a:t>
          </a:r>
          <a:endParaRPr lang="pt-BR" dirty="0"/>
        </a:p>
      </dgm:t>
    </dgm:pt>
    <dgm:pt modelId="{08D3D024-A423-4B77-945A-0523776F5C33}" type="parTrans" cxnId="{37D8D92D-D323-4E44-BE1A-27FE5A405D7B}">
      <dgm:prSet/>
      <dgm:spPr/>
      <dgm:t>
        <a:bodyPr/>
        <a:lstStyle/>
        <a:p>
          <a:endParaRPr lang="pt-BR"/>
        </a:p>
      </dgm:t>
    </dgm:pt>
    <dgm:pt modelId="{10576205-9AE2-4983-B5EE-FD8B90EC03A0}" type="sibTrans" cxnId="{37D8D92D-D323-4E44-BE1A-27FE5A405D7B}">
      <dgm:prSet/>
      <dgm:spPr/>
      <dgm:t>
        <a:bodyPr/>
        <a:lstStyle/>
        <a:p>
          <a:endParaRPr lang="pt-BR"/>
        </a:p>
      </dgm:t>
    </dgm:pt>
    <dgm:pt modelId="{89AD7FA7-F0F9-4B87-AA1C-A3F79833E36D}">
      <dgm:prSet phldrT="[Texto]" phldr="0"/>
      <dgm:spPr/>
      <dgm:t>
        <a:bodyPr/>
        <a:lstStyle/>
        <a:p>
          <a:r>
            <a:rPr lang="pt-BR" dirty="0"/>
            <a:t>Aumentar ou alterar pena (mérito)</a:t>
          </a:r>
        </a:p>
      </dgm:t>
    </dgm:pt>
    <dgm:pt modelId="{B254CE58-853F-4413-B63A-496BC6F958AC}" type="parTrans" cxnId="{849F8FC9-7C1F-419B-A226-AF3A44E32E59}">
      <dgm:prSet/>
      <dgm:spPr/>
      <dgm:t>
        <a:bodyPr/>
        <a:lstStyle/>
        <a:p>
          <a:endParaRPr lang="pt-BR"/>
        </a:p>
      </dgm:t>
    </dgm:pt>
    <dgm:pt modelId="{CCF214CA-0F1B-452A-BBF9-DB7E2C02FF51}" type="sibTrans" cxnId="{849F8FC9-7C1F-419B-A226-AF3A44E32E59}">
      <dgm:prSet/>
      <dgm:spPr/>
      <dgm:t>
        <a:bodyPr/>
        <a:lstStyle/>
        <a:p>
          <a:endParaRPr lang="pt-BR"/>
        </a:p>
      </dgm:t>
    </dgm:pt>
    <dgm:pt modelId="{075CA41D-1F7D-4394-A5FC-46C151F0A770}" type="pres">
      <dgm:prSet presAssocID="{9780C7A1-852D-4C13-8D62-B6E162249C41}" presName="Name0" presStyleCnt="0">
        <dgm:presLayoutVars>
          <dgm:dir/>
          <dgm:animLvl val="lvl"/>
          <dgm:resizeHandles val="exact"/>
        </dgm:presLayoutVars>
      </dgm:prSet>
      <dgm:spPr/>
    </dgm:pt>
    <dgm:pt modelId="{06BF4D43-7DF6-4FA3-AF0B-4B566FB130B9}" type="pres">
      <dgm:prSet presAssocID="{346EF4FC-96D4-4BE3-B160-A3B73AF85AF7}" presName="composite" presStyleCnt="0"/>
      <dgm:spPr/>
    </dgm:pt>
    <dgm:pt modelId="{E74CACE4-5A11-4CB2-AF88-6370F66060C7}" type="pres">
      <dgm:prSet presAssocID="{346EF4FC-96D4-4BE3-B160-A3B73AF85AF7}" presName="parTx" presStyleLbl="alignNode1" presStyleIdx="0" presStyleCnt="2">
        <dgm:presLayoutVars>
          <dgm:chMax val="0"/>
          <dgm:chPref val="0"/>
          <dgm:bulletEnabled val="1"/>
        </dgm:presLayoutVars>
      </dgm:prSet>
      <dgm:spPr/>
    </dgm:pt>
    <dgm:pt modelId="{1567B3B9-1464-49B0-98DA-21F143C8696D}" type="pres">
      <dgm:prSet presAssocID="{346EF4FC-96D4-4BE3-B160-A3B73AF85AF7}" presName="desTx" presStyleLbl="alignAccFollowNode1" presStyleIdx="0" presStyleCnt="2">
        <dgm:presLayoutVars>
          <dgm:bulletEnabled val="1"/>
        </dgm:presLayoutVars>
      </dgm:prSet>
      <dgm:spPr/>
    </dgm:pt>
    <dgm:pt modelId="{3E4343C1-6A3E-490A-977E-C27DCCD5B0D2}" type="pres">
      <dgm:prSet presAssocID="{25707534-EDF3-47BA-B315-D418F0183347}" presName="space" presStyleCnt="0"/>
      <dgm:spPr/>
    </dgm:pt>
    <dgm:pt modelId="{60DB508D-4668-4F59-8279-A8B45DE10F5D}" type="pres">
      <dgm:prSet presAssocID="{9F9C1852-10FE-4A2B-A99C-FC0463C4FBC1}" presName="composite" presStyleCnt="0"/>
      <dgm:spPr/>
    </dgm:pt>
    <dgm:pt modelId="{2A76E919-BDC3-4FCC-9F65-66B2F75B91A3}" type="pres">
      <dgm:prSet presAssocID="{9F9C1852-10FE-4A2B-A99C-FC0463C4FBC1}" presName="parTx" presStyleLbl="alignNode1" presStyleIdx="1" presStyleCnt="2">
        <dgm:presLayoutVars>
          <dgm:chMax val="0"/>
          <dgm:chPref val="0"/>
          <dgm:bulletEnabled val="1"/>
        </dgm:presLayoutVars>
      </dgm:prSet>
      <dgm:spPr/>
    </dgm:pt>
    <dgm:pt modelId="{708F3016-D235-433A-AA8E-717FA774F4F5}" type="pres">
      <dgm:prSet presAssocID="{9F9C1852-10FE-4A2B-A99C-FC0463C4FBC1}" presName="desTx" presStyleLbl="alignAccFollowNode1" presStyleIdx="1" presStyleCnt="2">
        <dgm:presLayoutVars>
          <dgm:bulletEnabled val="1"/>
        </dgm:presLayoutVars>
      </dgm:prSet>
      <dgm:spPr/>
    </dgm:pt>
  </dgm:ptLst>
  <dgm:cxnLst>
    <dgm:cxn modelId="{14F1061C-9D6C-461D-85C5-4BDBCBCE94A3}" type="presOf" srcId="{9F9C1852-10FE-4A2B-A99C-FC0463C4FBC1}" destId="{2A76E919-BDC3-4FCC-9F65-66B2F75B91A3}" srcOrd="0" destOrd="0" presId="urn:microsoft.com/office/officeart/2005/8/layout/hList1"/>
    <dgm:cxn modelId="{F5F6271D-08C7-4FA1-91AC-B8E02C82F8F1}" type="presOf" srcId="{0EABA351-8EB1-4D4D-921A-107E1CFA6ABF}" destId="{708F3016-D235-433A-AA8E-717FA774F4F5}" srcOrd="0" destOrd="0" presId="urn:microsoft.com/office/officeart/2005/8/layout/hList1"/>
    <dgm:cxn modelId="{1CECC72A-5DF9-4C1E-90C6-67EF687FA095}" type="presOf" srcId="{F3487D86-886E-4CDD-9A81-6F0D8BA9DDC6}" destId="{1567B3B9-1464-49B0-98DA-21F143C8696D}" srcOrd="0" destOrd="0" presId="urn:microsoft.com/office/officeart/2005/8/layout/hList1"/>
    <dgm:cxn modelId="{37D8D92D-D323-4E44-BE1A-27FE5A405D7B}" srcId="{9F9C1852-10FE-4A2B-A99C-FC0463C4FBC1}" destId="{6C304DE2-0306-4AE1-929C-13DCE2B3A90D}" srcOrd="1" destOrd="0" parTransId="{08D3D024-A423-4B77-945A-0523776F5C33}" sibTransId="{10576205-9AE2-4983-B5EE-FD8B90EC03A0}"/>
    <dgm:cxn modelId="{42423230-7F29-43AC-87CF-56A624A22B75}" srcId="{9F9C1852-10FE-4A2B-A99C-FC0463C4FBC1}" destId="{0EABA351-8EB1-4D4D-921A-107E1CFA6ABF}" srcOrd="0" destOrd="0" parTransId="{A2BBD36C-6589-4CD1-8A2C-CABADAF16EE2}" sibTransId="{50D26324-F8A3-4559-87FE-44D1DF41CD52}"/>
    <dgm:cxn modelId="{02B57A34-0DC9-44C9-BE2F-A48B9BF409E8}" type="presOf" srcId="{89AD7FA7-F0F9-4B87-AA1C-A3F79833E36D}" destId="{708F3016-D235-433A-AA8E-717FA774F4F5}" srcOrd="0" destOrd="2" presId="urn:microsoft.com/office/officeart/2005/8/layout/hList1"/>
    <dgm:cxn modelId="{AFDCB145-D214-4F4F-ACC4-96EB31733215}" type="presOf" srcId="{B8ABF779-316D-42C3-B2A3-A9AAF291D840}" destId="{1567B3B9-1464-49B0-98DA-21F143C8696D}" srcOrd="0" destOrd="2" presId="urn:microsoft.com/office/officeart/2005/8/layout/hList1"/>
    <dgm:cxn modelId="{C1D4536E-D531-421C-BA79-81F7C67899CC}" srcId="{346EF4FC-96D4-4BE3-B160-A3B73AF85AF7}" destId="{F3487D86-886E-4CDD-9A81-6F0D8BA9DDC6}" srcOrd="0" destOrd="0" parTransId="{63F25D84-08E7-44D8-A1D7-5E48AD1F0BCB}" sibTransId="{EFC9B8F3-E26E-4A15-A343-930D83B8C842}"/>
    <dgm:cxn modelId="{32B26279-DD63-4352-9E18-F9C0006F2332}" type="presOf" srcId="{6C304DE2-0306-4AE1-929C-13DCE2B3A90D}" destId="{708F3016-D235-433A-AA8E-717FA774F4F5}" srcOrd="0" destOrd="1" presId="urn:microsoft.com/office/officeart/2005/8/layout/hList1"/>
    <dgm:cxn modelId="{7196597A-6496-4316-B9D3-1937193CBA2B}" srcId="{346EF4FC-96D4-4BE3-B160-A3B73AF85AF7}" destId="{B8ABF779-316D-42C3-B2A3-A9AAF291D840}" srcOrd="2" destOrd="0" parTransId="{9F7B4EE9-AE5D-42D0-B9F4-E36C2FC0EDBE}" sibTransId="{2EBF1E02-6A83-4F4C-BBE1-939B9B0F5479}"/>
    <dgm:cxn modelId="{DE8B5487-59F7-41DA-B34C-DD7D15C3A51B}" srcId="{346EF4FC-96D4-4BE3-B160-A3B73AF85AF7}" destId="{E846A346-88FF-4214-BB8F-4BAF39D9AE08}" srcOrd="1" destOrd="0" parTransId="{7AF1718A-8737-4625-B8C3-24BAC327BEB7}" sibTransId="{AE266133-675C-4748-8FC3-F7751512420A}"/>
    <dgm:cxn modelId="{F6B89B93-BFBE-4B75-A562-CEB46834710A}" srcId="{9780C7A1-852D-4C13-8D62-B6E162249C41}" destId="{9F9C1852-10FE-4A2B-A99C-FC0463C4FBC1}" srcOrd="1" destOrd="0" parTransId="{5C40461D-7A41-473A-B216-E7E6EC15865B}" sibTransId="{842236F6-C035-41A6-A512-ED307FAA53B7}"/>
    <dgm:cxn modelId="{0A5E269F-77F4-4C8E-A2D7-D90CAD351558}" type="presOf" srcId="{9780C7A1-852D-4C13-8D62-B6E162249C41}" destId="{075CA41D-1F7D-4394-A5FC-46C151F0A770}" srcOrd="0" destOrd="0" presId="urn:microsoft.com/office/officeart/2005/8/layout/hList1"/>
    <dgm:cxn modelId="{0A9B27C4-5453-4E41-A059-4DEE51F58B3D}" type="presOf" srcId="{346EF4FC-96D4-4BE3-B160-A3B73AF85AF7}" destId="{E74CACE4-5A11-4CB2-AF88-6370F66060C7}" srcOrd="0" destOrd="0" presId="urn:microsoft.com/office/officeart/2005/8/layout/hList1"/>
    <dgm:cxn modelId="{849F8FC9-7C1F-419B-A226-AF3A44E32E59}" srcId="{9F9C1852-10FE-4A2B-A99C-FC0463C4FBC1}" destId="{89AD7FA7-F0F9-4B87-AA1C-A3F79833E36D}" srcOrd="2" destOrd="0" parTransId="{B254CE58-853F-4413-B63A-496BC6F958AC}" sibTransId="{CCF214CA-0F1B-452A-BBF9-DB7E2C02FF51}"/>
    <dgm:cxn modelId="{96CFCCD9-CD10-42E2-B163-CEF1DA429A7F}" type="presOf" srcId="{E846A346-88FF-4214-BB8F-4BAF39D9AE08}" destId="{1567B3B9-1464-49B0-98DA-21F143C8696D}" srcOrd="0" destOrd="1" presId="urn:microsoft.com/office/officeart/2005/8/layout/hList1"/>
    <dgm:cxn modelId="{1DB6FEDD-1E25-475F-B6AB-305B33735894}" srcId="{9780C7A1-852D-4C13-8D62-B6E162249C41}" destId="{346EF4FC-96D4-4BE3-B160-A3B73AF85AF7}" srcOrd="0" destOrd="0" parTransId="{08E9A808-6A32-43A6-AD53-597069EADBB0}" sibTransId="{25707534-EDF3-47BA-B315-D418F0183347}"/>
    <dgm:cxn modelId="{820C0617-85CB-4E9C-94A3-9DE69323FC24}" type="presParOf" srcId="{075CA41D-1F7D-4394-A5FC-46C151F0A770}" destId="{06BF4D43-7DF6-4FA3-AF0B-4B566FB130B9}" srcOrd="0" destOrd="0" presId="urn:microsoft.com/office/officeart/2005/8/layout/hList1"/>
    <dgm:cxn modelId="{989B9699-8502-4E6F-82E3-16D4F6A96451}" type="presParOf" srcId="{06BF4D43-7DF6-4FA3-AF0B-4B566FB130B9}" destId="{E74CACE4-5A11-4CB2-AF88-6370F66060C7}" srcOrd="0" destOrd="0" presId="urn:microsoft.com/office/officeart/2005/8/layout/hList1"/>
    <dgm:cxn modelId="{34C280B5-CDD4-417E-944E-43AEDC43B3F3}" type="presParOf" srcId="{06BF4D43-7DF6-4FA3-AF0B-4B566FB130B9}" destId="{1567B3B9-1464-49B0-98DA-21F143C8696D}" srcOrd="1" destOrd="0" presId="urn:microsoft.com/office/officeart/2005/8/layout/hList1"/>
    <dgm:cxn modelId="{0E64934E-1D73-4352-910C-6F533F9A5DED}" type="presParOf" srcId="{075CA41D-1F7D-4394-A5FC-46C151F0A770}" destId="{3E4343C1-6A3E-490A-977E-C27DCCD5B0D2}" srcOrd="1" destOrd="0" presId="urn:microsoft.com/office/officeart/2005/8/layout/hList1"/>
    <dgm:cxn modelId="{055F9A8E-8A76-45BB-94C9-1B83EDB299B1}" type="presParOf" srcId="{075CA41D-1F7D-4394-A5FC-46C151F0A770}" destId="{60DB508D-4668-4F59-8279-A8B45DE10F5D}" srcOrd="2" destOrd="0" presId="urn:microsoft.com/office/officeart/2005/8/layout/hList1"/>
    <dgm:cxn modelId="{C1BE5808-459E-4517-8947-70AB7214A991}" type="presParOf" srcId="{60DB508D-4668-4F59-8279-A8B45DE10F5D}" destId="{2A76E919-BDC3-4FCC-9F65-66B2F75B91A3}" srcOrd="0" destOrd="0" presId="urn:microsoft.com/office/officeart/2005/8/layout/hList1"/>
    <dgm:cxn modelId="{DC49F0CD-0672-4736-A08D-F29D90D6C748}" type="presParOf" srcId="{60DB508D-4668-4F59-8279-A8B45DE10F5D}" destId="{708F3016-D235-433A-AA8E-717FA774F4F5}"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E055B-71AF-4CA1-ADF3-5418ECA13CDF}">
      <dsp:nvSpPr>
        <dsp:cNvPr id="0" name=""/>
        <dsp:cNvSpPr/>
      </dsp:nvSpPr>
      <dsp:spPr>
        <a:xfrm rot="16200000">
          <a:off x="839" y="157771"/>
          <a:ext cx="4441859" cy="4441859"/>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t-BR" sz="2200" b="1" i="0" kern="1200" dirty="0"/>
            <a:t>Estatuto</a:t>
          </a:r>
          <a:r>
            <a:rPr lang="pt-BR" sz="2200" b="0" i="0" kern="1200" dirty="0"/>
            <a:t> é a base, a lei maior que cria e organiza a estrutura e os direitos/deveres gerais.</a:t>
          </a:r>
          <a:endParaRPr lang="pt-BR" sz="2200" kern="1200" dirty="0"/>
        </a:p>
      </dsp:txBody>
      <dsp:txXfrm rot="5400000">
        <a:off x="840" y="1268235"/>
        <a:ext cx="3664534" cy="2220929"/>
      </dsp:txXfrm>
    </dsp:sp>
    <dsp:sp modelId="{4ADC2163-8C63-4D4B-A759-E15FC457B4ED}">
      <dsp:nvSpPr>
        <dsp:cNvPr id="0" name=""/>
        <dsp:cNvSpPr/>
      </dsp:nvSpPr>
      <dsp:spPr>
        <a:xfrm rot="5400000">
          <a:off x="4681602" y="157771"/>
          <a:ext cx="4441859" cy="4441859"/>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t-BR" sz="2200" b="1" i="0" kern="1200" dirty="0"/>
            <a:t>Regime Disciplinar</a:t>
          </a:r>
          <a:r>
            <a:rPr lang="pt-BR" sz="2200" b="0" i="0" kern="1200" dirty="0"/>
            <a:t> é o conjunto de regras focado na manutenção da conduta e na aplicação de penalidades por descumprimento das normas estabelecidas.</a:t>
          </a:r>
          <a:endParaRPr lang="pt-BR" sz="2200" kern="1200" dirty="0"/>
        </a:p>
      </dsp:txBody>
      <dsp:txXfrm rot="-5400000">
        <a:off x="5458928" y="1268236"/>
        <a:ext cx="3664534" cy="2220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910F0-FF90-4383-9DD7-ACCCF2715AC3}">
      <dsp:nvSpPr>
        <dsp:cNvPr id="0" name=""/>
        <dsp:cNvSpPr/>
      </dsp:nvSpPr>
      <dsp:spPr>
        <a:xfrm>
          <a:off x="0" y="157955"/>
          <a:ext cx="2348366" cy="28180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pt-BR" sz="1100" kern="1200" dirty="0"/>
            <a:t>Finalidade</a:t>
          </a:r>
        </a:p>
      </dsp:txBody>
      <dsp:txXfrm rot="16200000">
        <a:off x="-920559" y="1078515"/>
        <a:ext cx="2310792" cy="469673"/>
      </dsp:txXfrm>
    </dsp:sp>
    <dsp:sp modelId="{E72115BA-B059-4962-8CCF-39B53F16D629}">
      <dsp:nvSpPr>
        <dsp:cNvPr id="0" name=""/>
        <dsp:cNvSpPr/>
      </dsp:nvSpPr>
      <dsp:spPr>
        <a:xfrm>
          <a:off x="469673" y="157955"/>
          <a:ext cx="1749533" cy="28180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pt-BR" sz="2800" kern="1200" dirty="0"/>
            <a:t>Proteger o patrimônio público</a:t>
          </a:r>
        </a:p>
      </dsp:txBody>
      <dsp:txXfrm>
        <a:off x="469673" y="157955"/>
        <a:ext cx="1749533" cy="2818040"/>
      </dsp:txXfrm>
    </dsp:sp>
    <dsp:sp modelId="{DA139678-7D78-4B26-808A-6F20988FB2FD}">
      <dsp:nvSpPr>
        <dsp:cNvPr id="0" name=""/>
        <dsp:cNvSpPr/>
      </dsp:nvSpPr>
      <dsp:spPr>
        <a:xfrm>
          <a:off x="2434463" y="191180"/>
          <a:ext cx="2348366" cy="28180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pt-BR" sz="1100" kern="1200" dirty="0"/>
            <a:t>Finalidade</a:t>
          </a:r>
        </a:p>
      </dsp:txBody>
      <dsp:txXfrm rot="16200000">
        <a:off x="1513903" y="1111740"/>
        <a:ext cx="2310792" cy="469673"/>
      </dsp:txXfrm>
    </dsp:sp>
    <dsp:sp modelId="{D0AAD279-10F2-4550-BD19-47669718917D}">
      <dsp:nvSpPr>
        <dsp:cNvPr id="0" name=""/>
        <dsp:cNvSpPr/>
      </dsp:nvSpPr>
      <dsp:spPr>
        <a:xfrm rot="5400000">
          <a:off x="2239162" y="2430557"/>
          <a:ext cx="414086" cy="35225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040956-5482-4047-8CF3-D829A6F7661E}">
      <dsp:nvSpPr>
        <dsp:cNvPr id="0" name=""/>
        <dsp:cNvSpPr/>
      </dsp:nvSpPr>
      <dsp:spPr>
        <a:xfrm>
          <a:off x="2904137" y="191180"/>
          <a:ext cx="1749533" cy="28180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pt-BR" sz="2800" kern="1200" dirty="0"/>
            <a:t>Assegurar confiança da sociedade no poder público</a:t>
          </a:r>
        </a:p>
      </dsp:txBody>
      <dsp:txXfrm>
        <a:off x="2904137" y="191180"/>
        <a:ext cx="1749533" cy="2818040"/>
      </dsp:txXfrm>
    </dsp:sp>
    <dsp:sp modelId="{C55F9876-F2B2-40B0-B722-04BA3789897A}">
      <dsp:nvSpPr>
        <dsp:cNvPr id="0" name=""/>
        <dsp:cNvSpPr/>
      </dsp:nvSpPr>
      <dsp:spPr>
        <a:xfrm>
          <a:off x="4865023" y="191180"/>
          <a:ext cx="2348366" cy="28180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pt-BR" sz="1100" kern="1200" dirty="0"/>
            <a:t>Finalidade</a:t>
          </a:r>
        </a:p>
      </dsp:txBody>
      <dsp:txXfrm rot="16200000">
        <a:off x="3944463" y="1111740"/>
        <a:ext cx="2310792" cy="469673"/>
      </dsp:txXfrm>
    </dsp:sp>
    <dsp:sp modelId="{FC246D4F-8137-42C4-91E3-A053E8455865}">
      <dsp:nvSpPr>
        <dsp:cNvPr id="0" name=""/>
        <dsp:cNvSpPr/>
      </dsp:nvSpPr>
      <dsp:spPr>
        <a:xfrm rot="5400000">
          <a:off x="4669721" y="2430557"/>
          <a:ext cx="414086" cy="35225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0E2B6F-351C-410B-B995-B504D617CD09}">
      <dsp:nvSpPr>
        <dsp:cNvPr id="0" name=""/>
        <dsp:cNvSpPr/>
      </dsp:nvSpPr>
      <dsp:spPr>
        <a:xfrm>
          <a:off x="5334696" y="191180"/>
          <a:ext cx="1749533" cy="28180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pt-BR" sz="2800" kern="1200" dirty="0"/>
            <a:t>Prevenir e punir condutas lesivas ao Estado e ao cidadão</a:t>
          </a:r>
        </a:p>
      </dsp:txBody>
      <dsp:txXfrm>
        <a:off x="5334696" y="191180"/>
        <a:ext cx="1749533" cy="2818040"/>
      </dsp:txXfrm>
    </dsp:sp>
    <dsp:sp modelId="{5D3EFCD3-1576-4280-BBC5-73429583030E}">
      <dsp:nvSpPr>
        <dsp:cNvPr id="0" name=""/>
        <dsp:cNvSpPr/>
      </dsp:nvSpPr>
      <dsp:spPr>
        <a:xfrm>
          <a:off x="7295583" y="191180"/>
          <a:ext cx="2348366" cy="28180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Font typeface="Arial" panose="020B0604020202020204" pitchFamily="34" charset="0"/>
            <a:buNone/>
          </a:pPr>
          <a:r>
            <a:rPr lang="pt-BR" sz="1100" kern="1200" dirty="0"/>
            <a:t>Finalidade</a:t>
          </a:r>
        </a:p>
      </dsp:txBody>
      <dsp:txXfrm rot="16200000">
        <a:off x="6375023" y="1111740"/>
        <a:ext cx="2310792" cy="469673"/>
      </dsp:txXfrm>
    </dsp:sp>
    <dsp:sp modelId="{02B0EF6D-B9BD-4666-BFAC-0B0187868D1F}">
      <dsp:nvSpPr>
        <dsp:cNvPr id="0" name=""/>
        <dsp:cNvSpPr/>
      </dsp:nvSpPr>
      <dsp:spPr>
        <a:xfrm rot="5400000">
          <a:off x="7100281" y="2430557"/>
          <a:ext cx="414086" cy="35225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D4821B-ED48-42FD-9DB0-5600357146AF}">
      <dsp:nvSpPr>
        <dsp:cNvPr id="0" name=""/>
        <dsp:cNvSpPr/>
      </dsp:nvSpPr>
      <dsp:spPr>
        <a:xfrm>
          <a:off x="7765256" y="191180"/>
          <a:ext cx="1749533" cy="28180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pt-BR" sz="2800" kern="1200" dirty="0"/>
            <a:t>Garantir moralidade, eficiência e legalidade</a:t>
          </a:r>
        </a:p>
      </dsp:txBody>
      <dsp:txXfrm>
        <a:off x="7765256" y="191180"/>
        <a:ext cx="1749533" cy="2818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CACE4-5A11-4CB2-AF88-6370F66060C7}">
      <dsp:nvSpPr>
        <dsp:cNvPr id="0" name=""/>
        <dsp:cNvSpPr/>
      </dsp:nvSpPr>
      <dsp:spPr>
        <a:xfrm>
          <a:off x="39" y="165618"/>
          <a:ext cx="3798093" cy="835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pt-BR" sz="2900" kern="1200" dirty="0"/>
            <a:t>Poder Judiciário?</a:t>
          </a:r>
        </a:p>
      </dsp:txBody>
      <dsp:txXfrm>
        <a:off x="39" y="165618"/>
        <a:ext cx="3798093" cy="835200"/>
      </dsp:txXfrm>
    </dsp:sp>
    <dsp:sp modelId="{1567B3B9-1464-49B0-98DA-21F143C8696D}">
      <dsp:nvSpPr>
        <dsp:cNvPr id="0" name=""/>
        <dsp:cNvSpPr/>
      </dsp:nvSpPr>
      <dsp:spPr>
        <a:xfrm>
          <a:off x="39" y="1000818"/>
          <a:ext cx="3798093" cy="34230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pt-BR" sz="2900" kern="1200" dirty="0"/>
            <a:t>Controlar legalidade do PAD</a:t>
          </a:r>
        </a:p>
        <a:p>
          <a:pPr marL="285750" lvl="1" indent="-285750" algn="l" defTabSz="1289050">
            <a:lnSpc>
              <a:spcPct val="90000"/>
            </a:lnSpc>
            <a:spcBef>
              <a:spcPct val="0"/>
            </a:spcBef>
            <a:spcAft>
              <a:spcPct val="15000"/>
            </a:spcAft>
            <a:buChar char="•"/>
          </a:pPr>
          <a:r>
            <a:rPr lang="pt-BR" sz="2900" kern="1200" dirty="0"/>
            <a:t>Anular atos ilegais</a:t>
          </a:r>
        </a:p>
        <a:p>
          <a:pPr marL="285750" lvl="1" indent="-285750" algn="l" defTabSz="1289050">
            <a:lnSpc>
              <a:spcPct val="90000"/>
            </a:lnSpc>
            <a:spcBef>
              <a:spcPct val="0"/>
            </a:spcBef>
            <a:spcAft>
              <a:spcPct val="15000"/>
            </a:spcAft>
            <a:buChar char="•"/>
          </a:pPr>
          <a:r>
            <a:rPr lang="pt-BR" sz="2900" kern="1200" dirty="0"/>
            <a:t>Garantir defesa/contraditório</a:t>
          </a:r>
        </a:p>
      </dsp:txBody>
      <dsp:txXfrm>
        <a:off x="39" y="1000818"/>
        <a:ext cx="3798093" cy="3423015"/>
      </dsp:txXfrm>
    </dsp:sp>
    <dsp:sp modelId="{2A76E919-BDC3-4FCC-9F65-66B2F75B91A3}">
      <dsp:nvSpPr>
        <dsp:cNvPr id="0" name=""/>
        <dsp:cNvSpPr/>
      </dsp:nvSpPr>
      <dsp:spPr>
        <a:xfrm>
          <a:off x="4329866" y="165618"/>
          <a:ext cx="3798093" cy="835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pt-BR" sz="2900" kern="1200" dirty="0"/>
            <a:t>Não Pode?</a:t>
          </a:r>
        </a:p>
      </dsp:txBody>
      <dsp:txXfrm>
        <a:off x="4329866" y="165618"/>
        <a:ext cx="3798093" cy="835200"/>
      </dsp:txXfrm>
    </dsp:sp>
    <dsp:sp modelId="{708F3016-D235-433A-AA8E-717FA774F4F5}">
      <dsp:nvSpPr>
        <dsp:cNvPr id="0" name=""/>
        <dsp:cNvSpPr/>
      </dsp:nvSpPr>
      <dsp:spPr>
        <a:xfrm>
          <a:off x="4329866" y="1000818"/>
          <a:ext cx="3798093" cy="34230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pt-BR" sz="2900" kern="1200" dirty="0"/>
            <a:t>Reavaliar mérito disciplinar</a:t>
          </a:r>
        </a:p>
        <a:p>
          <a:pPr marL="285750" lvl="1" indent="-285750" algn="l" defTabSz="1289050">
            <a:lnSpc>
              <a:spcPct val="90000"/>
            </a:lnSpc>
            <a:spcBef>
              <a:spcPct val="0"/>
            </a:spcBef>
            <a:spcAft>
              <a:spcPct val="15000"/>
            </a:spcAft>
            <a:buChar char="•"/>
          </a:pPr>
          <a:r>
            <a:rPr lang="pt-BR" sz="2900" kern="1200"/>
            <a:t>Substituir a administração no julgamento</a:t>
          </a:r>
          <a:endParaRPr lang="pt-BR" sz="2900" kern="1200" dirty="0"/>
        </a:p>
        <a:p>
          <a:pPr marL="285750" lvl="1" indent="-285750" algn="l" defTabSz="1289050">
            <a:lnSpc>
              <a:spcPct val="90000"/>
            </a:lnSpc>
            <a:spcBef>
              <a:spcPct val="0"/>
            </a:spcBef>
            <a:spcAft>
              <a:spcPct val="15000"/>
            </a:spcAft>
            <a:buChar char="•"/>
          </a:pPr>
          <a:r>
            <a:rPr lang="pt-BR" sz="2900" kern="1200" dirty="0"/>
            <a:t>Aumentar ou alterar pena (mérito)</a:t>
          </a:r>
        </a:p>
      </dsp:txBody>
      <dsp:txXfrm>
        <a:off x="4329866" y="1000818"/>
        <a:ext cx="3798093" cy="342301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B2C32-1AD0-4571-9E62-353A81B0CE95}" type="datetimeFigureOut">
              <a:rPr lang="pt-BR" smtClean="0"/>
              <a:pPr/>
              <a:t>06/11/2025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1EC8A-F59A-4458-A1F3-9569604B1965}" type="slidenum">
              <a:rPr lang="pt-BR" smtClean="0"/>
              <a:pPr/>
              <a:t>‹nº›</a:t>
            </a:fld>
            <a:endParaRPr lang="pt-BR"/>
          </a:p>
        </p:txBody>
      </p:sp>
    </p:spTree>
    <p:extLst>
      <p:ext uri="{BB962C8B-B14F-4D97-AF65-F5344CB8AC3E}">
        <p14:creationId xmlns:p14="http://schemas.microsoft.com/office/powerpoint/2010/main" val="417822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3F0FFB1E-E4F6-4A73-B765-C3524EB3C4C3}" type="slidenum">
              <a:rPr lang="pt-BR" smtClean="0"/>
              <a:pPr/>
              <a:t>7</a:t>
            </a:fld>
            <a:endParaRPr lang="pt-BR"/>
          </a:p>
        </p:txBody>
      </p:sp>
    </p:spTree>
    <p:extLst>
      <p:ext uri="{BB962C8B-B14F-4D97-AF65-F5344CB8AC3E}">
        <p14:creationId xmlns:p14="http://schemas.microsoft.com/office/powerpoint/2010/main" val="3465410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26AA8-6165-2154-1ECB-D9997E8CC66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DBE097C-C02C-9419-A34B-E384BCDC761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14B0BFB-9FFD-984C-4984-11E06A0BA8E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DFE9AC8-2D86-7652-12CC-9FD741B6B287}"/>
              </a:ext>
            </a:extLst>
          </p:cNvPr>
          <p:cNvSpPr>
            <a:spLocks noGrp="1"/>
          </p:cNvSpPr>
          <p:nvPr>
            <p:ph type="sldNum" sz="quarter" idx="10"/>
          </p:nvPr>
        </p:nvSpPr>
        <p:spPr/>
        <p:txBody>
          <a:bodyPr/>
          <a:lstStyle/>
          <a:p>
            <a:fld id="{3F0FFB1E-E4F6-4A73-B765-C3524EB3C4C3}" type="slidenum">
              <a:rPr lang="pt-BR" smtClean="0"/>
              <a:pPr/>
              <a:t>16</a:t>
            </a:fld>
            <a:endParaRPr lang="pt-BR"/>
          </a:p>
        </p:txBody>
      </p:sp>
    </p:spTree>
    <p:extLst>
      <p:ext uri="{BB962C8B-B14F-4D97-AF65-F5344CB8AC3E}">
        <p14:creationId xmlns:p14="http://schemas.microsoft.com/office/powerpoint/2010/main" val="4081107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6ABFC-D096-3BCD-7F34-1FF1EA3CFE6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B685630-40F5-098F-A714-2C18F85D295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8A70EF1-42CE-806D-42E5-E4E1AEE098F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4C16F14-2B58-BC8C-F2E8-4CF9FEAACB47}"/>
              </a:ext>
            </a:extLst>
          </p:cNvPr>
          <p:cNvSpPr>
            <a:spLocks noGrp="1"/>
          </p:cNvSpPr>
          <p:nvPr>
            <p:ph type="sldNum" sz="quarter" idx="10"/>
          </p:nvPr>
        </p:nvSpPr>
        <p:spPr/>
        <p:txBody>
          <a:bodyPr/>
          <a:lstStyle/>
          <a:p>
            <a:fld id="{3F0FFB1E-E4F6-4A73-B765-C3524EB3C4C3}" type="slidenum">
              <a:rPr lang="pt-BR" smtClean="0"/>
              <a:pPr/>
              <a:t>17</a:t>
            </a:fld>
            <a:endParaRPr lang="pt-BR"/>
          </a:p>
        </p:txBody>
      </p:sp>
    </p:spTree>
    <p:extLst>
      <p:ext uri="{BB962C8B-B14F-4D97-AF65-F5344CB8AC3E}">
        <p14:creationId xmlns:p14="http://schemas.microsoft.com/office/powerpoint/2010/main" val="389710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BBF50-EB55-3BAF-CD44-4C1D14891DD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EC7B876-D667-8B66-7DF5-1FDE8D2E212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81D4BC9-C3B6-9B6A-D998-D421543C870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1EA7B41-6BC7-B90A-9A1C-EA8D47E82FE7}"/>
              </a:ext>
            </a:extLst>
          </p:cNvPr>
          <p:cNvSpPr>
            <a:spLocks noGrp="1"/>
          </p:cNvSpPr>
          <p:nvPr>
            <p:ph type="sldNum" sz="quarter" idx="10"/>
          </p:nvPr>
        </p:nvSpPr>
        <p:spPr/>
        <p:txBody>
          <a:bodyPr/>
          <a:lstStyle/>
          <a:p>
            <a:fld id="{3F0FFB1E-E4F6-4A73-B765-C3524EB3C4C3}" type="slidenum">
              <a:rPr lang="pt-BR" smtClean="0"/>
              <a:pPr/>
              <a:t>18</a:t>
            </a:fld>
            <a:endParaRPr lang="pt-BR"/>
          </a:p>
        </p:txBody>
      </p:sp>
    </p:spTree>
    <p:extLst>
      <p:ext uri="{BB962C8B-B14F-4D97-AF65-F5344CB8AC3E}">
        <p14:creationId xmlns:p14="http://schemas.microsoft.com/office/powerpoint/2010/main" val="1218184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7A9A7-3844-FDF6-BD95-E8CE73F700A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604109E-D431-394B-6653-9397AB3AF79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ED3452A-DE16-886C-9F83-95423BDE617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7D91D0E-18B4-EB9C-3A27-459204CD5C5F}"/>
              </a:ext>
            </a:extLst>
          </p:cNvPr>
          <p:cNvSpPr>
            <a:spLocks noGrp="1"/>
          </p:cNvSpPr>
          <p:nvPr>
            <p:ph type="sldNum" sz="quarter" idx="10"/>
          </p:nvPr>
        </p:nvSpPr>
        <p:spPr/>
        <p:txBody>
          <a:bodyPr/>
          <a:lstStyle/>
          <a:p>
            <a:fld id="{3F0FFB1E-E4F6-4A73-B765-C3524EB3C4C3}" type="slidenum">
              <a:rPr lang="pt-BR" smtClean="0"/>
              <a:pPr/>
              <a:t>19</a:t>
            </a:fld>
            <a:endParaRPr lang="pt-BR"/>
          </a:p>
        </p:txBody>
      </p:sp>
    </p:spTree>
    <p:extLst>
      <p:ext uri="{BB962C8B-B14F-4D97-AF65-F5344CB8AC3E}">
        <p14:creationId xmlns:p14="http://schemas.microsoft.com/office/powerpoint/2010/main" val="206703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C9A58-1D63-C1DF-D28F-42BAFAD4AA0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B522587-2DB9-671F-A64D-1166C786C1C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9FD084A-7D28-F1C6-CB50-02AEA6B4F8CE}"/>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5AE2C4F-E306-AC7E-9AB6-AD8BE36AAA4B}"/>
              </a:ext>
            </a:extLst>
          </p:cNvPr>
          <p:cNvSpPr>
            <a:spLocks noGrp="1"/>
          </p:cNvSpPr>
          <p:nvPr>
            <p:ph type="sldNum" sz="quarter" idx="10"/>
          </p:nvPr>
        </p:nvSpPr>
        <p:spPr/>
        <p:txBody>
          <a:bodyPr/>
          <a:lstStyle/>
          <a:p>
            <a:fld id="{3F0FFB1E-E4F6-4A73-B765-C3524EB3C4C3}" type="slidenum">
              <a:rPr lang="pt-BR" smtClean="0"/>
              <a:pPr/>
              <a:t>20</a:t>
            </a:fld>
            <a:endParaRPr lang="pt-BR"/>
          </a:p>
        </p:txBody>
      </p:sp>
    </p:spTree>
    <p:extLst>
      <p:ext uri="{BB962C8B-B14F-4D97-AF65-F5344CB8AC3E}">
        <p14:creationId xmlns:p14="http://schemas.microsoft.com/office/powerpoint/2010/main" val="3215087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159B4-3F5C-A9A8-EEE7-72FC24B1FF3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8ADB45A-CB0D-E059-9A4A-2D9AC5534FE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718DD14-FE13-D450-E1AA-2DF9FE02749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1CCE84D5-693F-2C8F-EB17-40923DDB2F55}"/>
              </a:ext>
            </a:extLst>
          </p:cNvPr>
          <p:cNvSpPr>
            <a:spLocks noGrp="1"/>
          </p:cNvSpPr>
          <p:nvPr>
            <p:ph type="sldNum" sz="quarter" idx="10"/>
          </p:nvPr>
        </p:nvSpPr>
        <p:spPr/>
        <p:txBody>
          <a:bodyPr/>
          <a:lstStyle/>
          <a:p>
            <a:fld id="{3F0FFB1E-E4F6-4A73-B765-C3524EB3C4C3}" type="slidenum">
              <a:rPr lang="pt-BR" smtClean="0"/>
              <a:pPr/>
              <a:t>21</a:t>
            </a:fld>
            <a:endParaRPr lang="pt-BR"/>
          </a:p>
        </p:txBody>
      </p:sp>
    </p:spTree>
    <p:extLst>
      <p:ext uri="{BB962C8B-B14F-4D97-AF65-F5344CB8AC3E}">
        <p14:creationId xmlns:p14="http://schemas.microsoft.com/office/powerpoint/2010/main" val="2738433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5CC1A-513D-8C43-4DD4-6163A3DEEC4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9F32806-E558-361B-18DA-E9D0A76B9C3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93402B9-AB62-18B7-C42E-AF584E499F9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6EE21D6-B3F4-F345-DAC3-6118881DFAF4}"/>
              </a:ext>
            </a:extLst>
          </p:cNvPr>
          <p:cNvSpPr>
            <a:spLocks noGrp="1"/>
          </p:cNvSpPr>
          <p:nvPr>
            <p:ph type="sldNum" sz="quarter" idx="10"/>
          </p:nvPr>
        </p:nvSpPr>
        <p:spPr/>
        <p:txBody>
          <a:bodyPr/>
          <a:lstStyle/>
          <a:p>
            <a:fld id="{3F0FFB1E-E4F6-4A73-B765-C3524EB3C4C3}" type="slidenum">
              <a:rPr lang="pt-BR" smtClean="0"/>
              <a:pPr/>
              <a:t>22</a:t>
            </a:fld>
            <a:endParaRPr lang="pt-BR"/>
          </a:p>
        </p:txBody>
      </p:sp>
    </p:spTree>
    <p:extLst>
      <p:ext uri="{BB962C8B-B14F-4D97-AF65-F5344CB8AC3E}">
        <p14:creationId xmlns:p14="http://schemas.microsoft.com/office/powerpoint/2010/main" val="3258186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81E5B-D5A3-014D-4A3A-51C2D942C18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C86EB29-125C-08ED-2A85-D653535C187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1190FA6-A6EA-F7C4-B33C-0F76EF126690}"/>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6DE253E-A2D6-9301-3C38-8E4C35F0447B}"/>
              </a:ext>
            </a:extLst>
          </p:cNvPr>
          <p:cNvSpPr>
            <a:spLocks noGrp="1"/>
          </p:cNvSpPr>
          <p:nvPr>
            <p:ph type="sldNum" sz="quarter" idx="10"/>
          </p:nvPr>
        </p:nvSpPr>
        <p:spPr/>
        <p:txBody>
          <a:bodyPr/>
          <a:lstStyle/>
          <a:p>
            <a:fld id="{3F0FFB1E-E4F6-4A73-B765-C3524EB3C4C3}" type="slidenum">
              <a:rPr lang="pt-BR" smtClean="0"/>
              <a:pPr/>
              <a:t>23</a:t>
            </a:fld>
            <a:endParaRPr lang="pt-BR"/>
          </a:p>
        </p:txBody>
      </p:sp>
    </p:spTree>
    <p:extLst>
      <p:ext uri="{BB962C8B-B14F-4D97-AF65-F5344CB8AC3E}">
        <p14:creationId xmlns:p14="http://schemas.microsoft.com/office/powerpoint/2010/main" val="2662349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51175-9628-F461-3C52-D979A77B451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10CD2F4-9E8A-1F56-D141-996DF319730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64A4D71-0602-44BD-46A4-D297A12773C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3CBF7A9-B2F7-FCC4-D24A-684218E9C121}"/>
              </a:ext>
            </a:extLst>
          </p:cNvPr>
          <p:cNvSpPr>
            <a:spLocks noGrp="1"/>
          </p:cNvSpPr>
          <p:nvPr>
            <p:ph type="sldNum" sz="quarter" idx="10"/>
          </p:nvPr>
        </p:nvSpPr>
        <p:spPr/>
        <p:txBody>
          <a:bodyPr/>
          <a:lstStyle/>
          <a:p>
            <a:fld id="{3F0FFB1E-E4F6-4A73-B765-C3524EB3C4C3}" type="slidenum">
              <a:rPr lang="pt-BR" smtClean="0"/>
              <a:pPr/>
              <a:t>24</a:t>
            </a:fld>
            <a:endParaRPr lang="pt-BR"/>
          </a:p>
        </p:txBody>
      </p:sp>
    </p:spTree>
    <p:extLst>
      <p:ext uri="{BB962C8B-B14F-4D97-AF65-F5344CB8AC3E}">
        <p14:creationId xmlns:p14="http://schemas.microsoft.com/office/powerpoint/2010/main" val="2880262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C7647-9E63-B3CC-8C53-E3B8AB31929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164E99D-17A1-D62B-D557-3E50D368C3B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AB31B82-0068-249C-B956-F18F0822DCC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5AE135B-E6BC-AB0F-74EB-BA5CFB6D423C}"/>
              </a:ext>
            </a:extLst>
          </p:cNvPr>
          <p:cNvSpPr>
            <a:spLocks noGrp="1"/>
          </p:cNvSpPr>
          <p:nvPr>
            <p:ph type="sldNum" sz="quarter" idx="10"/>
          </p:nvPr>
        </p:nvSpPr>
        <p:spPr/>
        <p:txBody>
          <a:bodyPr/>
          <a:lstStyle/>
          <a:p>
            <a:fld id="{3F0FFB1E-E4F6-4A73-B765-C3524EB3C4C3}" type="slidenum">
              <a:rPr lang="pt-BR" smtClean="0"/>
              <a:pPr/>
              <a:t>25</a:t>
            </a:fld>
            <a:endParaRPr lang="pt-BR"/>
          </a:p>
        </p:txBody>
      </p:sp>
    </p:spTree>
    <p:extLst>
      <p:ext uri="{BB962C8B-B14F-4D97-AF65-F5344CB8AC3E}">
        <p14:creationId xmlns:p14="http://schemas.microsoft.com/office/powerpoint/2010/main" val="135913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3F0FFB1E-E4F6-4A73-B765-C3524EB3C4C3}" type="slidenum">
              <a:rPr lang="pt-BR" smtClean="0"/>
              <a:pPr/>
              <a:t>8</a:t>
            </a:fld>
            <a:endParaRPr lang="pt-BR"/>
          </a:p>
        </p:txBody>
      </p:sp>
    </p:spTree>
    <p:extLst>
      <p:ext uri="{BB962C8B-B14F-4D97-AF65-F5344CB8AC3E}">
        <p14:creationId xmlns:p14="http://schemas.microsoft.com/office/powerpoint/2010/main" val="1962740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41D92-CAA8-F923-1675-19C27980C86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BF232F5-1CC6-F52A-F271-200F57AD72A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050627-ADE0-2496-92B5-F823B231727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CB6F6DA-47C8-6974-CF78-F002A2458BA9}"/>
              </a:ext>
            </a:extLst>
          </p:cNvPr>
          <p:cNvSpPr>
            <a:spLocks noGrp="1"/>
          </p:cNvSpPr>
          <p:nvPr>
            <p:ph type="sldNum" sz="quarter" idx="10"/>
          </p:nvPr>
        </p:nvSpPr>
        <p:spPr/>
        <p:txBody>
          <a:bodyPr/>
          <a:lstStyle/>
          <a:p>
            <a:fld id="{3F0FFB1E-E4F6-4A73-B765-C3524EB3C4C3}" type="slidenum">
              <a:rPr lang="pt-BR" smtClean="0"/>
              <a:pPr/>
              <a:t>26</a:t>
            </a:fld>
            <a:endParaRPr lang="pt-BR"/>
          </a:p>
        </p:txBody>
      </p:sp>
    </p:spTree>
    <p:extLst>
      <p:ext uri="{BB962C8B-B14F-4D97-AF65-F5344CB8AC3E}">
        <p14:creationId xmlns:p14="http://schemas.microsoft.com/office/powerpoint/2010/main" val="2660817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898C4-869F-AECF-C32F-F4DFA55926E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63F6A42-BF8F-60EF-D546-06A70D42CE1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48457D2-82F1-723B-8F3F-B92CF85C8695}"/>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E7DB842-7B68-ADD3-4566-B395630E2989}"/>
              </a:ext>
            </a:extLst>
          </p:cNvPr>
          <p:cNvSpPr>
            <a:spLocks noGrp="1"/>
          </p:cNvSpPr>
          <p:nvPr>
            <p:ph type="sldNum" sz="quarter" idx="10"/>
          </p:nvPr>
        </p:nvSpPr>
        <p:spPr/>
        <p:txBody>
          <a:bodyPr/>
          <a:lstStyle/>
          <a:p>
            <a:fld id="{3F0FFB1E-E4F6-4A73-B765-C3524EB3C4C3}" type="slidenum">
              <a:rPr lang="pt-BR" smtClean="0"/>
              <a:pPr/>
              <a:t>27</a:t>
            </a:fld>
            <a:endParaRPr lang="pt-BR"/>
          </a:p>
        </p:txBody>
      </p:sp>
    </p:spTree>
    <p:extLst>
      <p:ext uri="{BB962C8B-B14F-4D97-AF65-F5344CB8AC3E}">
        <p14:creationId xmlns:p14="http://schemas.microsoft.com/office/powerpoint/2010/main" val="2018825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A2E38-8DE1-551A-4B59-2791711DC6B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938E3EE-C4AF-37F3-4B12-2DD383A4275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476CC67-F4E2-9AEB-7BB0-29A0412858B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37EFE2F-7887-3F6A-45CF-8CEAB20BBE39}"/>
              </a:ext>
            </a:extLst>
          </p:cNvPr>
          <p:cNvSpPr>
            <a:spLocks noGrp="1"/>
          </p:cNvSpPr>
          <p:nvPr>
            <p:ph type="sldNum" sz="quarter" idx="10"/>
          </p:nvPr>
        </p:nvSpPr>
        <p:spPr/>
        <p:txBody>
          <a:bodyPr/>
          <a:lstStyle/>
          <a:p>
            <a:fld id="{3F0FFB1E-E4F6-4A73-B765-C3524EB3C4C3}" type="slidenum">
              <a:rPr lang="pt-BR" smtClean="0"/>
              <a:pPr/>
              <a:t>28</a:t>
            </a:fld>
            <a:endParaRPr lang="pt-BR"/>
          </a:p>
        </p:txBody>
      </p:sp>
    </p:spTree>
    <p:extLst>
      <p:ext uri="{BB962C8B-B14F-4D97-AF65-F5344CB8AC3E}">
        <p14:creationId xmlns:p14="http://schemas.microsoft.com/office/powerpoint/2010/main" val="3735060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24716-AD47-3F0E-8BD6-01F3641C5E3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285E52A-5B61-D18C-6A4D-CAB1560716A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C332858-3C6C-A8BD-15EE-E5BAC822FAE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7AB422A-A2C5-C900-F493-1DF048CB1C2D}"/>
              </a:ext>
            </a:extLst>
          </p:cNvPr>
          <p:cNvSpPr>
            <a:spLocks noGrp="1"/>
          </p:cNvSpPr>
          <p:nvPr>
            <p:ph type="sldNum" sz="quarter" idx="10"/>
          </p:nvPr>
        </p:nvSpPr>
        <p:spPr/>
        <p:txBody>
          <a:bodyPr/>
          <a:lstStyle/>
          <a:p>
            <a:fld id="{3F0FFB1E-E4F6-4A73-B765-C3524EB3C4C3}" type="slidenum">
              <a:rPr lang="pt-BR" smtClean="0"/>
              <a:pPr/>
              <a:t>29</a:t>
            </a:fld>
            <a:endParaRPr lang="pt-BR"/>
          </a:p>
        </p:txBody>
      </p:sp>
    </p:spTree>
    <p:extLst>
      <p:ext uri="{BB962C8B-B14F-4D97-AF65-F5344CB8AC3E}">
        <p14:creationId xmlns:p14="http://schemas.microsoft.com/office/powerpoint/2010/main" val="2858461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AAB31-CA97-BBDC-BA18-8698B066275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EC8C79B-FB39-F8A3-16F0-091F790E1D5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139E428-0E0C-0F7E-F38C-59FD2FDA745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50FB6D11-F724-C92C-AD71-9056D80D09E4}"/>
              </a:ext>
            </a:extLst>
          </p:cNvPr>
          <p:cNvSpPr>
            <a:spLocks noGrp="1"/>
          </p:cNvSpPr>
          <p:nvPr>
            <p:ph type="sldNum" sz="quarter" idx="10"/>
          </p:nvPr>
        </p:nvSpPr>
        <p:spPr/>
        <p:txBody>
          <a:bodyPr/>
          <a:lstStyle/>
          <a:p>
            <a:fld id="{3F0FFB1E-E4F6-4A73-B765-C3524EB3C4C3}" type="slidenum">
              <a:rPr lang="pt-BR" smtClean="0"/>
              <a:pPr/>
              <a:t>30</a:t>
            </a:fld>
            <a:endParaRPr lang="pt-BR"/>
          </a:p>
        </p:txBody>
      </p:sp>
    </p:spTree>
    <p:extLst>
      <p:ext uri="{BB962C8B-B14F-4D97-AF65-F5344CB8AC3E}">
        <p14:creationId xmlns:p14="http://schemas.microsoft.com/office/powerpoint/2010/main" val="1273004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267BB-9D66-65CF-20C4-D915469E26A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C488BAD-6F8E-D46D-954A-97D762326E4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6A029C9-B5CB-9761-8C62-DB6C5A2EB1C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36036C0-A235-FAF8-17C0-E520DD384CEB}"/>
              </a:ext>
            </a:extLst>
          </p:cNvPr>
          <p:cNvSpPr>
            <a:spLocks noGrp="1"/>
          </p:cNvSpPr>
          <p:nvPr>
            <p:ph type="sldNum" sz="quarter" idx="10"/>
          </p:nvPr>
        </p:nvSpPr>
        <p:spPr/>
        <p:txBody>
          <a:bodyPr/>
          <a:lstStyle/>
          <a:p>
            <a:fld id="{3F0FFB1E-E4F6-4A73-B765-C3524EB3C4C3}" type="slidenum">
              <a:rPr lang="pt-BR" smtClean="0"/>
              <a:pPr/>
              <a:t>31</a:t>
            </a:fld>
            <a:endParaRPr lang="pt-BR"/>
          </a:p>
        </p:txBody>
      </p:sp>
    </p:spTree>
    <p:extLst>
      <p:ext uri="{BB962C8B-B14F-4D97-AF65-F5344CB8AC3E}">
        <p14:creationId xmlns:p14="http://schemas.microsoft.com/office/powerpoint/2010/main" val="1750118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7E108-FF9A-A14A-4E62-FB1F23EC32F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2D3904D-2E04-E5A7-D95E-9F1DE3366F9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25AD6D6-CEF7-FAC7-94FD-E2F7C1CC7CF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9F79AE0-CF9F-20A1-8559-C332B3BA168D}"/>
              </a:ext>
            </a:extLst>
          </p:cNvPr>
          <p:cNvSpPr>
            <a:spLocks noGrp="1"/>
          </p:cNvSpPr>
          <p:nvPr>
            <p:ph type="sldNum" sz="quarter" idx="10"/>
          </p:nvPr>
        </p:nvSpPr>
        <p:spPr/>
        <p:txBody>
          <a:bodyPr/>
          <a:lstStyle/>
          <a:p>
            <a:fld id="{3F0FFB1E-E4F6-4A73-B765-C3524EB3C4C3}" type="slidenum">
              <a:rPr lang="pt-BR" smtClean="0"/>
              <a:pPr/>
              <a:t>32</a:t>
            </a:fld>
            <a:endParaRPr lang="pt-BR"/>
          </a:p>
        </p:txBody>
      </p:sp>
    </p:spTree>
    <p:extLst>
      <p:ext uri="{BB962C8B-B14F-4D97-AF65-F5344CB8AC3E}">
        <p14:creationId xmlns:p14="http://schemas.microsoft.com/office/powerpoint/2010/main" val="343183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839F3-8FDB-75F2-6EA2-93617D41E17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85622E5-A184-1F0F-2877-571C1042C7A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CEC534F-9115-0F53-DE78-5136A551ED7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F6F6500-941C-E66F-8F70-0C02E71E7F1E}"/>
              </a:ext>
            </a:extLst>
          </p:cNvPr>
          <p:cNvSpPr>
            <a:spLocks noGrp="1"/>
          </p:cNvSpPr>
          <p:nvPr>
            <p:ph type="sldNum" sz="quarter" idx="10"/>
          </p:nvPr>
        </p:nvSpPr>
        <p:spPr/>
        <p:txBody>
          <a:bodyPr/>
          <a:lstStyle/>
          <a:p>
            <a:fld id="{3F0FFB1E-E4F6-4A73-B765-C3524EB3C4C3}" type="slidenum">
              <a:rPr lang="pt-BR" smtClean="0"/>
              <a:pPr/>
              <a:t>33</a:t>
            </a:fld>
            <a:endParaRPr lang="pt-BR"/>
          </a:p>
        </p:txBody>
      </p:sp>
    </p:spTree>
    <p:extLst>
      <p:ext uri="{BB962C8B-B14F-4D97-AF65-F5344CB8AC3E}">
        <p14:creationId xmlns:p14="http://schemas.microsoft.com/office/powerpoint/2010/main" val="3049453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2F726-3DE4-953A-9CCB-BC47CC431FE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05309CD-4201-3663-F79C-E133BBF69E1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F9B5163-0E48-D757-DC72-FC2210876A55}"/>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0ADA3C4-FE03-6783-ABDD-D2ECFC3850BC}"/>
              </a:ext>
            </a:extLst>
          </p:cNvPr>
          <p:cNvSpPr>
            <a:spLocks noGrp="1"/>
          </p:cNvSpPr>
          <p:nvPr>
            <p:ph type="sldNum" sz="quarter" idx="10"/>
          </p:nvPr>
        </p:nvSpPr>
        <p:spPr/>
        <p:txBody>
          <a:bodyPr/>
          <a:lstStyle/>
          <a:p>
            <a:fld id="{3F0FFB1E-E4F6-4A73-B765-C3524EB3C4C3}" type="slidenum">
              <a:rPr lang="pt-BR" smtClean="0"/>
              <a:pPr/>
              <a:t>34</a:t>
            </a:fld>
            <a:endParaRPr lang="pt-BR"/>
          </a:p>
        </p:txBody>
      </p:sp>
    </p:spTree>
    <p:extLst>
      <p:ext uri="{BB962C8B-B14F-4D97-AF65-F5344CB8AC3E}">
        <p14:creationId xmlns:p14="http://schemas.microsoft.com/office/powerpoint/2010/main" val="3492857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01582-E28A-DFC4-929C-41353255446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BA4095E-9FC1-31D4-EC64-A8CD93A4E52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B463AA0-E83E-94C9-D549-073E6847F94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E40CA96-C5CC-7368-E764-A0F1578C76EA}"/>
              </a:ext>
            </a:extLst>
          </p:cNvPr>
          <p:cNvSpPr>
            <a:spLocks noGrp="1"/>
          </p:cNvSpPr>
          <p:nvPr>
            <p:ph type="sldNum" sz="quarter" idx="10"/>
          </p:nvPr>
        </p:nvSpPr>
        <p:spPr/>
        <p:txBody>
          <a:bodyPr/>
          <a:lstStyle/>
          <a:p>
            <a:fld id="{3F0FFB1E-E4F6-4A73-B765-C3524EB3C4C3}" type="slidenum">
              <a:rPr lang="pt-BR" smtClean="0"/>
              <a:pPr/>
              <a:t>35</a:t>
            </a:fld>
            <a:endParaRPr lang="pt-BR"/>
          </a:p>
        </p:txBody>
      </p:sp>
    </p:spTree>
    <p:extLst>
      <p:ext uri="{BB962C8B-B14F-4D97-AF65-F5344CB8AC3E}">
        <p14:creationId xmlns:p14="http://schemas.microsoft.com/office/powerpoint/2010/main" val="336136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A5CD1-9EA1-1964-EF14-4BF35C8D552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7140A78-CEAC-D1B6-EC59-AEE52C3838D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BD044C5-1289-9FDA-86C4-ECA9FEABCA1D}"/>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B950CBF-E378-B207-4185-561F941378FF}"/>
              </a:ext>
            </a:extLst>
          </p:cNvPr>
          <p:cNvSpPr>
            <a:spLocks noGrp="1"/>
          </p:cNvSpPr>
          <p:nvPr>
            <p:ph type="sldNum" sz="quarter" idx="10"/>
          </p:nvPr>
        </p:nvSpPr>
        <p:spPr/>
        <p:txBody>
          <a:bodyPr/>
          <a:lstStyle/>
          <a:p>
            <a:fld id="{3F0FFB1E-E4F6-4A73-B765-C3524EB3C4C3}" type="slidenum">
              <a:rPr lang="pt-BR" smtClean="0"/>
              <a:pPr/>
              <a:t>9</a:t>
            </a:fld>
            <a:endParaRPr lang="pt-BR"/>
          </a:p>
        </p:txBody>
      </p:sp>
    </p:spTree>
    <p:extLst>
      <p:ext uri="{BB962C8B-B14F-4D97-AF65-F5344CB8AC3E}">
        <p14:creationId xmlns:p14="http://schemas.microsoft.com/office/powerpoint/2010/main" val="4277183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34007-462F-9933-91E6-4AACD853F9A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6412F63-6B18-E011-BA44-EF918A85D19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E94EB54-F6DE-4F69-F2BE-8F6CBC75E67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4E5031D-A79A-0596-0B6D-9F10D9B05B83}"/>
              </a:ext>
            </a:extLst>
          </p:cNvPr>
          <p:cNvSpPr>
            <a:spLocks noGrp="1"/>
          </p:cNvSpPr>
          <p:nvPr>
            <p:ph type="sldNum" sz="quarter" idx="10"/>
          </p:nvPr>
        </p:nvSpPr>
        <p:spPr/>
        <p:txBody>
          <a:bodyPr/>
          <a:lstStyle/>
          <a:p>
            <a:fld id="{3F0FFB1E-E4F6-4A73-B765-C3524EB3C4C3}" type="slidenum">
              <a:rPr lang="pt-BR" smtClean="0"/>
              <a:pPr/>
              <a:t>36</a:t>
            </a:fld>
            <a:endParaRPr lang="pt-BR"/>
          </a:p>
        </p:txBody>
      </p:sp>
    </p:spTree>
    <p:extLst>
      <p:ext uri="{BB962C8B-B14F-4D97-AF65-F5344CB8AC3E}">
        <p14:creationId xmlns:p14="http://schemas.microsoft.com/office/powerpoint/2010/main" val="2360219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3520D-677F-EEEC-A5ED-AA1962B3D60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6A311AF-D41F-10E1-59C0-B2B62B22C14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79D0E6A-4648-D15A-63C5-0204029113A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4860968D-A112-8634-1100-BF3ACAB85E60}"/>
              </a:ext>
            </a:extLst>
          </p:cNvPr>
          <p:cNvSpPr>
            <a:spLocks noGrp="1"/>
          </p:cNvSpPr>
          <p:nvPr>
            <p:ph type="sldNum" sz="quarter" idx="10"/>
          </p:nvPr>
        </p:nvSpPr>
        <p:spPr/>
        <p:txBody>
          <a:bodyPr/>
          <a:lstStyle/>
          <a:p>
            <a:fld id="{3F0FFB1E-E4F6-4A73-B765-C3524EB3C4C3}" type="slidenum">
              <a:rPr lang="pt-BR" smtClean="0"/>
              <a:pPr/>
              <a:t>37</a:t>
            </a:fld>
            <a:endParaRPr lang="pt-BR"/>
          </a:p>
        </p:txBody>
      </p:sp>
    </p:spTree>
    <p:extLst>
      <p:ext uri="{BB962C8B-B14F-4D97-AF65-F5344CB8AC3E}">
        <p14:creationId xmlns:p14="http://schemas.microsoft.com/office/powerpoint/2010/main" val="1926850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EFDE1-5777-17B3-93DB-AD3203AA762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033B71B-182A-05DA-30B1-0DF59C7E90D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D8D7E55-A67E-CDAA-640A-CB0D8CF5DE2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B44713B-F7D6-B87E-5CD3-FC1EEC1A34B3}"/>
              </a:ext>
            </a:extLst>
          </p:cNvPr>
          <p:cNvSpPr>
            <a:spLocks noGrp="1"/>
          </p:cNvSpPr>
          <p:nvPr>
            <p:ph type="sldNum" sz="quarter" idx="10"/>
          </p:nvPr>
        </p:nvSpPr>
        <p:spPr/>
        <p:txBody>
          <a:bodyPr/>
          <a:lstStyle/>
          <a:p>
            <a:fld id="{3F0FFB1E-E4F6-4A73-B765-C3524EB3C4C3}" type="slidenum">
              <a:rPr lang="pt-BR" smtClean="0"/>
              <a:pPr/>
              <a:t>38</a:t>
            </a:fld>
            <a:endParaRPr lang="pt-BR"/>
          </a:p>
        </p:txBody>
      </p:sp>
    </p:spTree>
    <p:extLst>
      <p:ext uri="{BB962C8B-B14F-4D97-AF65-F5344CB8AC3E}">
        <p14:creationId xmlns:p14="http://schemas.microsoft.com/office/powerpoint/2010/main" val="3619053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B7371-EF53-2296-7444-6BD2E94CACD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F33EDA1-73C3-55F1-D0F6-1BAC2CAC468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A9D6A76-021C-6E4C-BA10-6F0C215E34B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4912A47-C1B1-D97F-29E7-2288FE2E1914}"/>
              </a:ext>
            </a:extLst>
          </p:cNvPr>
          <p:cNvSpPr>
            <a:spLocks noGrp="1"/>
          </p:cNvSpPr>
          <p:nvPr>
            <p:ph type="sldNum" sz="quarter" idx="10"/>
          </p:nvPr>
        </p:nvSpPr>
        <p:spPr/>
        <p:txBody>
          <a:bodyPr/>
          <a:lstStyle/>
          <a:p>
            <a:fld id="{3F0FFB1E-E4F6-4A73-B765-C3524EB3C4C3}" type="slidenum">
              <a:rPr lang="pt-BR" smtClean="0"/>
              <a:pPr/>
              <a:t>39</a:t>
            </a:fld>
            <a:endParaRPr lang="pt-BR"/>
          </a:p>
        </p:txBody>
      </p:sp>
    </p:spTree>
    <p:extLst>
      <p:ext uri="{BB962C8B-B14F-4D97-AF65-F5344CB8AC3E}">
        <p14:creationId xmlns:p14="http://schemas.microsoft.com/office/powerpoint/2010/main" val="2924536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53B49-4E88-0173-8B27-AE089DEB30D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4A5755C-116C-E458-4ADC-BFD4969623F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66AE388-9C56-4C3E-CC29-698050F809A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D839AAB-ADFF-8CC8-E927-62DB47564065}"/>
              </a:ext>
            </a:extLst>
          </p:cNvPr>
          <p:cNvSpPr>
            <a:spLocks noGrp="1"/>
          </p:cNvSpPr>
          <p:nvPr>
            <p:ph type="sldNum" sz="quarter" idx="10"/>
          </p:nvPr>
        </p:nvSpPr>
        <p:spPr/>
        <p:txBody>
          <a:bodyPr/>
          <a:lstStyle/>
          <a:p>
            <a:fld id="{3F0FFB1E-E4F6-4A73-B765-C3524EB3C4C3}" type="slidenum">
              <a:rPr lang="pt-BR" smtClean="0"/>
              <a:pPr/>
              <a:t>40</a:t>
            </a:fld>
            <a:endParaRPr lang="pt-BR"/>
          </a:p>
        </p:txBody>
      </p:sp>
    </p:spTree>
    <p:extLst>
      <p:ext uri="{BB962C8B-B14F-4D97-AF65-F5344CB8AC3E}">
        <p14:creationId xmlns:p14="http://schemas.microsoft.com/office/powerpoint/2010/main" val="3966940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A76DD-A335-950A-9190-69749D55BEA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4FC119F-6FFB-F1A6-42B2-9D7DD8043C6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C16FCB1-FADB-997F-F766-2B9F3DB32DE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133C2C0-58F1-F25A-F4EC-1F28FA4796FD}"/>
              </a:ext>
            </a:extLst>
          </p:cNvPr>
          <p:cNvSpPr>
            <a:spLocks noGrp="1"/>
          </p:cNvSpPr>
          <p:nvPr>
            <p:ph type="sldNum" sz="quarter" idx="10"/>
          </p:nvPr>
        </p:nvSpPr>
        <p:spPr/>
        <p:txBody>
          <a:bodyPr/>
          <a:lstStyle/>
          <a:p>
            <a:fld id="{3F0FFB1E-E4F6-4A73-B765-C3524EB3C4C3}" type="slidenum">
              <a:rPr lang="pt-BR" smtClean="0"/>
              <a:pPr/>
              <a:t>41</a:t>
            </a:fld>
            <a:endParaRPr lang="pt-BR"/>
          </a:p>
        </p:txBody>
      </p:sp>
    </p:spTree>
    <p:extLst>
      <p:ext uri="{BB962C8B-B14F-4D97-AF65-F5344CB8AC3E}">
        <p14:creationId xmlns:p14="http://schemas.microsoft.com/office/powerpoint/2010/main" val="2240553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C4C87-B6C5-7F71-9952-06404938302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CC3F89B-F276-9372-7F93-BC83AABA7F9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E9594E5-840D-3F5D-6920-FC32CB9A4CD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F62E113-EFCA-D14C-DD99-44E3DA4133AA}"/>
              </a:ext>
            </a:extLst>
          </p:cNvPr>
          <p:cNvSpPr>
            <a:spLocks noGrp="1"/>
          </p:cNvSpPr>
          <p:nvPr>
            <p:ph type="sldNum" sz="quarter" idx="10"/>
          </p:nvPr>
        </p:nvSpPr>
        <p:spPr/>
        <p:txBody>
          <a:bodyPr/>
          <a:lstStyle/>
          <a:p>
            <a:fld id="{3F0FFB1E-E4F6-4A73-B765-C3524EB3C4C3}" type="slidenum">
              <a:rPr lang="pt-BR" smtClean="0"/>
              <a:pPr/>
              <a:t>42</a:t>
            </a:fld>
            <a:endParaRPr lang="pt-BR"/>
          </a:p>
        </p:txBody>
      </p:sp>
    </p:spTree>
    <p:extLst>
      <p:ext uri="{BB962C8B-B14F-4D97-AF65-F5344CB8AC3E}">
        <p14:creationId xmlns:p14="http://schemas.microsoft.com/office/powerpoint/2010/main" val="4020526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148EB-5B4B-9BCD-D64D-D8A01A4A53B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B21E934-D445-94B1-8E39-B39ABF42F90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C8F5CC8-850E-9672-EE3C-823B2A16DC9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BA10959-E6CD-5835-E9B4-A5DC32824D43}"/>
              </a:ext>
            </a:extLst>
          </p:cNvPr>
          <p:cNvSpPr>
            <a:spLocks noGrp="1"/>
          </p:cNvSpPr>
          <p:nvPr>
            <p:ph type="sldNum" sz="quarter" idx="10"/>
          </p:nvPr>
        </p:nvSpPr>
        <p:spPr/>
        <p:txBody>
          <a:bodyPr/>
          <a:lstStyle/>
          <a:p>
            <a:fld id="{3F0FFB1E-E4F6-4A73-B765-C3524EB3C4C3}" type="slidenum">
              <a:rPr lang="pt-BR" smtClean="0"/>
              <a:pPr/>
              <a:t>43</a:t>
            </a:fld>
            <a:endParaRPr lang="pt-BR"/>
          </a:p>
        </p:txBody>
      </p:sp>
    </p:spTree>
    <p:extLst>
      <p:ext uri="{BB962C8B-B14F-4D97-AF65-F5344CB8AC3E}">
        <p14:creationId xmlns:p14="http://schemas.microsoft.com/office/powerpoint/2010/main" val="3426750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1675-8D1A-971E-7F51-B17D6675210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669897D-B058-1E30-D319-0EA8066EF65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88D8BC3-5617-27BB-752D-72D5A61EE45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B90A0FE-CFE4-89FE-11B9-F37984F0961B}"/>
              </a:ext>
            </a:extLst>
          </p:cNvPr>
          <p:cNvSpPr>
            <a:spLocks noGrp="1"/>
          </p:cNvSpPr>
          <p:nvPr>
            <p:ph type="sldNum" sz="quarter" idx="10"/>
          </p:nvPr>
        </p:nvSpPr>
        <p:spPr/>
        <p:txBody>
          <a:bodyPr/>
          <a:lstStyle/>
          <a:p>
            <a:fld id="{3F0FFB1E-E4F6-4A73-B765-C3524EB3C4C3}" type="slidenum">
              <a:rPr lang="pt-BR" smtClean="0"/>
              <a:pPr/>
              <a:t>44</a:t>
            </a:fld>
            <a:endParaRPr lang="pt-BR"/>
          </a:p>
        </p:txBody>
      </p:sp>
    </p:spTree>
    <p:extLst>
      <p:ext uri="{BB962C8B-B14F-4D97-AF65-F5344CB8AC3E}">
        <p14:creationId xmlns:p14="http://schemas.microsoft.com/office/powerpoint/2010/main" val="3499723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492DC-6BAE-D813-D5AC-55D315628D7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823B58E-19E5-8BDA-9A91-42BEC2798A0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3E7FA83-D2D5-3036-4334-2909108058F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ACDA2F0-8147-7B57-8292-70C7355E5E6F}"/>
              </a:ext>
            </a:extLst>
          </p:cNvPr>
          <p:cNvSpPr>
            <a:spLocks noGrp="1"/>
          </p:cNvSpPr>
          <p:nvPr>
            <p:ph type="sldNum" sz="quarter" idx="10"/>
          </p:nvPr>
        </p:nvSpPr>
        <p:spPr/>
        <p:txBody>
          <a:bodyPr/>
          <a:lstStyle/>
          <a:p>
            <a:fld id="{3F0FFB1E-E4F6-4A73-B765-C3524EB3C4C3}" type="slidenum">
              <a:rPr lang="pt-BR" smtClean="0"/>
              <a:pPr/>
              <a:t>45</a:t>
            </a:fld>
            <a:endParaRPr lang="pt-BR"/>
          </a:p>
        </p:txBody>
      </p:sp>
    </p:spTree>
    <p:extLst>
      <p:ext uri="{BB962C8B-B14F-4D97-AF65-F5344CB8AC3E}">
        <p14:creationId xmlns:p14="http://schemas.microsoft.com/office/powerpoint/2010/main" val="278107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ED547-4802-EB47-BB9A-472D29C86F2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8C92206-B1A6-45E8-4035-C9F7F58EB31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AACAD1F-683E-B1CF-2E42-7CB92BE6725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7BBF41D-FFA2-5E4E-4831-3FDF4A7E565C}"/>
              </a:ext>
            </a:extLst>
          </p:cNvPr>
          <p:cNvSpPr>
            <a:spLocks noGrp="1"/>
          </p:cNvSpPr>
          <p:nvPr>
            <p:ph type="sldNum" sz="quarter" idx="10"/>
          </p:nvPr>
        </p:nvSpPr>
        <p:spPr/>
        <p:txBody>
          <a:bodyPr/>
          <a:lstStyle/>
          <a:p>
            <a:fld id="{3F0FFB1E-E4F6-4A73-B765-C3524EB3C4C3}" type="slidenum">
              <a:rPr lang="pt-BR" smtClean="0"/>
              <a:pPr/>
              <a:t>10</a:t>
            </a:fld>
            <a:endParaRPr lang="pt-BR"/>
          </a:p>
        </p:txBody>
      </p:sp>
    </p:spTree>
    <p:extLst>
      <p:ext uri="{BB962C8B-B14F-4D97-AF65-F5344CB8AC3E}">
        <p14:creationId xmlns:p14="http://schemas.microsoft.com/office/powerpoint/2010/main" val="4264177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928EB-A3DF-AAD0-0285-2A7532E1508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628AC74-9A70-FF8D-D380-4543C168CE4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2BAA2C7-B475-B93D-7E82-0067E92C70A0}"/>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9D47F168-B66D-A37F-CC8D-1C67FD088244}"/>
              </a:ext>
            </a:extLst>
          </p:cNvPr>
          <p:cNvSpPr>
            <a:spLocks noGrp="1"/>
          </p:cNvSpPr>
          <p:nvPr>
            <p:ph type="sldNum" sz="quarter" idx="10"/>
          </p:nvPr>
        </p:nvSpPr>
        <p:spPr/>
        <p:txBody>
          <a:bodyPr/>
          <a:lstStyle/>
          <a:p>
            <a:fld id="{3F0FFB1E-E4F6-4A73-B765-C3524EB3C4C3}" type="slidenum">
              <a:rPr lang="pt-BR" smtClean="0"/>
              <a:pPr/>
              <a:t>46</a:t>
            </a:fld>
            <a:endParaRPr lang="pt-BR"/>
          </a:p>
        </p:txBody>
      </p:sp>
    </p:spTree>
    <p:extLst>
      <p:ext uri="{BB962C8B-B14F-4D97-AF65-F5344CB8AC3E}">
        <p14:creationId xmlns:p14="http://schemas.microsoft.com/office/powerpoint/2010/main" val="802141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38519-DA27-23ED-2D5C-927E43A4D93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2CEC44E-825F-7C03-E7FE-9E4EDDFFDA4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93D3E81-BEEC-1BD5-4C67-AD680526ECA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9368D6-5ADA-108E-FEB9-283FA1C38DDD}"/>
              </a:ext>
            </a:extLst>
          </p:cNvPr>
          <p:cNvSpPr>
            <a:spLocks noGrp="1"/>
          </p:cNvSpPr>
          <p:nvPr>
            <p:ph type="sldNum" sz="quarter" idx="10"/>
          </p:nvPr>
        </p:nvSpPr>
        <p:spPr/>
        <p:txBody>
          <a:bodyPr/>
          <a:lstStyle/>
          <a:p>
            <a:fld id="{3F0FFB1E-E4F6-4A73-B765-C3524EB3C4C3}" type="slidenum">
              <a:rPr lang="pt-BR" smtClean="0"/>
              <a:pPr/>
              <a:t>47</a:t>
            </a:fld>
            <a:endParaRPr lang="pt-BR"/>
          </a:p>
        </p:txBody>
      </p:sp>
    </p:spTree>
    <p:extLst>
      <p:ext uri="{BB962C8B-B14F-4D97-AF65-F5344CB8AC3E}">
        <p14:creationId xmlns:p14="http://schemas.microsoft.com/office/powerpoint/2010/main" val="2746165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0483-7224-7D3D-5914-8AA848DB484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4B12884-E65C-4469-2EC4-9219A599836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7FD58E1-6950-7F4A-07FA-3B49D6BE707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A15CFF2-D229-7FAC-99C0-55D083B99F24}"/>
              </a:ext>
            </a:extLst>
          </p:cNvPr>
          <p:cNvSpPr>
            <a:spLocks noGrp="1"/>
          </p:cNvSpPr>
          <p:nvPr>
            <p:ph type="sldNum" sz="quarter" idx="10"/>
          </p:nvPr>
        </p:nvSpPr>
        <p:spPr/>
        <p:txBody>
          <a:bodyPr/>
          <a:lstStyle/>
          <a:p>
            <a:fld id="{3F0FFB1E-E4F6-4A73-B765-C3524EB3C4C3}" type="slidenum">
              <a:rPr lang="pt-BR" smtClean="0"/>
              <a:pPr/>
              <a:t>48</a:t>
            </a:fld>
            <a:endParaRPr lang="pt-BR"/>
          </a:p>
        </p:txBody>
      </p:sp>
    </p:spTree>
    <p:extLst>
      <p:ext uri="{BB962C8B-B14F-4D97-AF65-F5344CB8AC3E}">
        <p14:creationId xmlns:p14="http://schemas.microsoft.com/office/powerpoint/2010/main" val="1206416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CADDA-3464-E4F7-CE2D-5DCAB6A6082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4A5BF6D-BD9B-31B0-9B65-C2741B0BE28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A83A475-C0CD-B8EF-25F8-541A359A5B7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A9DAD95-EA7F-9586-E8F5-13DEAC101D02}"/>
              </a:ext>
            </a:extLst>
          </p:cNvPr>
          <p:cNvSpPr>
            <a:spLocks noGrp="1"/>
          </p:cNvSpPr>
          <p:nvPr>
            <p:ph type="sldNum" sz="quarter" idx="10"/>
          </p:nvPr>
        </p:nvSpPr>
        <p:spPr/>
        <p:txBody>
          <a:bodyPr/>
          <a:lstStyle/>
          <a:p>
            <a:fld id="{3F0FFB1E-E4F6-4A73-B765-C3524EB3C4C3}" type="slidenum">
              <a:rPr lang="pt-BR" smtClean="0"/>
              <a:pPr/>
              <a:t>49</a:t>
            </a:fld>
            <a:endParaRPr lang="pt-BR"/>
          </a:p>
        </p:txBody>
      </p:sp>
    </p:spTree>
    <p:extLst>
      <p:ext uri="{BB962C8B-B14F-4D97-AF65-F5344CB8AC3E}">
        <p14:creationId xmlns:p14="http://schemas.microsoft.com/office/powerpoint/2010/main" val="32945477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A2732-36F9-3239-48CF-E3C2C34730B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23E6AD7-177C-50FA-BBC8-FEC9DF6D596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15462E5-37EC-3E24-256C-DD719C0D2A8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39F888C-D4BC-FCB5-2BC5-C43C5C6076C4}"/>
              </a:ext>
            </a:extLst>
          </p:cNvPr>
          <p:cNvSpPr>
            <a:spLocks noGrp="1"/>
          </p:cNvSpPr>
          <p:nvPr>
            <p:ph type="sldNum" sz="quarter" idx="10"/>
          </p:nvPr>
        </p:nvSpPr>
        <p:spPr/>
        <p:txBody>
          <a:bodyPr/>
          <a:lstStyle/>
          <a:p>
            <a:fld id="{3F0FFB1E-E4F6-4A73-B765-C3524EB3C4C3}" type="slidenum">
              <a:rPr lang="pt-BR" smtClean="0"/>
              <a:pPr/>
              <a:t>50</a:t>
            </a:fld>
            <a:endParaRPr lang="pt-BR"/>
          </a:p>
        </p:txBody>
      </p:sp>
    </p:spTree>
    <p:extLst>
      <p:ext uri="{BB962C8B-B14F-4D97-AF65-F5344CB8AC3E}">
        <p14:creationId xmlns:p14="http://schemas.microsoft.com/office/powerpoint/2010/main" val="2813563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589DD-440A-6CBA-45AE-BAF37B21139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782196B-8233-3DD3-DD31-BD907FD4A6B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044944D-EE8D-D35D-C07B-08FF423B2B1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4E9D96BA-807D-C1B6-AD63-674B22B6F86D}"/>
              </a:ext>
            </a:extLst>
          </p:cNvPr>
          <p:cNvSpPr>
            <a:spLocks noGrp="1"/>
          </p:cNvSpPr>
          <p:nvPr>
            <p:ph type="sldNum" sz="quarter" idx="10"/>
          </p:nvPr>
        </p:nvSpPr>
        <p:spPr/>
        <p:txBody>
          <a:bodyPr/>
          <a:lstStyle/>
          <a:p>
            <a:fld id="{3F0FFB1E-E4F6-4A73-B765-C3524EB3C4C3}" type="slidenum">
              <a:rPr lang="pt-BR" smtClean="0"/>
              <a:pPr/>
              <a:t>51</a:t>
            </a:fld>
            <a:endParaRPr lang="pt-BR"/>
          </a:p>
        </p:txBody>
      </p:sp>
    </p:spTree>
    <p:extLst>
      <p:ext uri="{BB962C8B-B14F-4D97-AF65-F5344CB8AC3E}">
        <p14:creationId xmlns:p14="http://schemas.microsoft.com/office/powerpoint/2010/main" val="404291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9754D-30EE-AE40-695F-566D383472C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FFE683E-2535-3CEE-F3AF-E5EF5683A34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D4C477C-4E53-2952-6383-32A4933177C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9322FB6-6735-E23D-FE32-714885359541}"/>
              </a:ext>
            </a:extLst>
          </p:cNvPr>
          <p:cNvSpPr>
            <a:spLocks noGrp="1"/>
          </p:cNvSpPr>
          <p:nvPr>
            <p:ph type="sldNum" sz="quarter" idx="10"/>
          </p:nvPr>
        </p:nvSpPr>
        <p:spPr/>
        <p:txBody>
          <a:bodyPr/>
          <a:lstStyle/>
          <a:p>
            <a:fld id="{3F0FFB1E-E4F6-4A73-B765-C3524EB3C4C3}" type="slidenum">
              <a:rPr lang="pt-BR" smtClean="0"/>
              <a:pPr/>
              <a:t>52</a:t>
            </a:fld>
            <a:endParaRPr lang="pt-BR"/>
          </a:p>
        </p:txBody>
      </p:sp>
    </p:spTree>
    <p:extLst>
      <p:ext uri="{BB962C8B-B14F-4D97-AF65-F5344CB8AC3E}">
        <p14:creationId xmlns:p14="http://schemas.microsoft.com/office/powerpoint/2010/main" val="4756446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08EB5-785D-5357-3AAF-65192E7A23A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31B5272-670E-445E-87C9-26FC213D12C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B9DA3F9-92D8-6F49-92F7-ACE76F85F79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F1C6A97-24BF-E5DA-092B-AA3BFEB1AAA8}"/>
              </a:ext>
            </a:extLst>
          </p:cNvPr>
          <p:cNvSpPr>
            <a:spLocks noGrp="1"/>
          </p:cNvSpPr>
          <p:nvPr>
            <p:ph type="sldNum" sz="quarter" idx="10"/>
          </p:nvPr>
        </p:nvSpPr>
        <p:spPr/>
        <p:txBody>
          <a:bodyPr/>
          <a:lstStyle/>
          <a:p>
            <a:fld id="{3F0FFB1E-E4F6-4A73-B765-C3524EB3C4C3}" type="slidenum">
              <a:rPr lang="pt-BR" smtClean="0"/>
              <a:pPr/>
              <a:t>53</a:t>
            </a:fld>
            <a:endParaRPr lang="pt-BR"/>
          </a:p>
        </p:txBody>
      </p:sp>
    </p:spTree>
    <p:extLst>
      <p:ext uri="{BB962C8B-B14F-4D97-AF65-F5344CB8AC3E}">
        <p14:creationId xmlns:p14="http://schemas.microsoft.com/office/powerpoint/2010/main" val="226269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973C1-40DA-57C2-D830-E7FE9AF1A47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281A730-D3A8-1E1A-E742-6EE2157B675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547FD0D-68B8-50F7-D038-5E287CA7839E}"/>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A31A0E4-056C-8D92-A7A1-6296ACF850C5}"/>
              </a:ext>
            </a:extLst>
          </p:cNvPr>
          <p:cNvSpPr>
            <a:spLocks noGrp="1"/>
          </p:cNvSpPr>
          <p:nvPr>
            <p:ph type="sldNum" sz="quarter" idx="10"/>
          </p:nvPr>
        </p:nvSpPr>
        <p:spPr/>
        <p:txBody>
          <a:bodyPr/>
          <a:lstStyle/>
          <a:p>
            <a:fld id="{3F0FFB1E-E4F6-4A73-B765-C3524EB3C4C3}" type="slidenum">
              <a:rPr lang="pt-BR" smtClean="0"/>
              <a:pPr/>
              <a:t>11</a:t>
            </a:fld>
            <a:endParaRPr lang="pt-BR"/>
          </a:p>
        </p:txBody>
      </p:sp>
    </p:spTree>
    <p:extLst>
      <p:ext uri="{BB962C8B-B14F-4D97-AF65-F5344CB8AC3E}">
        <p14:creationId xmlns:p14="http://schemas.microsoft.com/office/powerpoint/2010/main" val="333207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660B7-181C-024B-52CB-463028770DE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71055F6-9E49-0A68-1A37-7CE6B0DB2AB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4B17147-4A00-1E67-6330-DCAC02E1221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4029FCE-16FB-6699-FFFE-1B7BE9A180D4}"/>
              </a:ext>
            </a:extLst>
          </p:cNvPr>
          <p:cNvSpPr>
            <a:spLocks noGrp="1"/>
          </p:cNvSpPr>
          <p:nvPr>
            <p:ph type="sldNum" sz="quarter" idx="10"/>
          </p:nvPr>
        </p:nvSpPr>
        <p:spPr/>
        <p:txBody>
          <a:bodyPr/>
          <a:lstStyle/>
          <a:p>
            <a:fld id="{3F0FFB1E-E4F6-4A73-B765-C3524EB3C4C3}" type="slidenum">
              <a:rPr lang="pt-BR" smtClean="0"/>
              <a:pPr/>
              <a:t>12</a:t>
            </a:fld>
            <a:endParaRPr lang="pt-BR"/>
          </a:p>
        </p:txBody>
      </p:sp>
    </p:spTree>
    <p:extLst>
      <p:ext uri="{BB962C8B-B14F-4D97-AF65-F5344CB8AC3E}">
        <p14:creationId xmlns:p14="http://schemas.microsoft.com/office/powerpoint/2010/main" val="254005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3F0FFB1E-E4F6-4A73-B765-C3524EB3C4C3}" type="slidenum">
              <a:rPr lang="pt-BR" smtClean="0"/>
              <a:pPr/>
              <a:t>13</a:t>
            </a:fld>
            <a:endParaRPr lang="pt-BR"/>
          </a:p>
        </p:txBody>
      </p:sp>
    </p:spTree>
    <p:extLst>
      <p:ext uri="{BB962C8B-B14F-4D97-AF65-F5344CB8AC3E}">
        <p14:creationId xmlns:p14="http://schemas.microsoft.com/office/powerpoint/2010/main" val="266058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CC212-1E0A-AFD3-6929-5A508FD27A2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B0F672A-A818-7F35-1A64-159D527BE06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777EAFD-3015-4C56-9974-30C8A6D5090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45EBDF8B-8BED-CF57-B0C1-FD21FF88B8E7}"/>
              </a:ext>
            </a:extLst>
          </p:cNvPr>
          <p:cNvSpPr>
            <a:spLocks noGrp="1"/>
          </p:cNvSpPr>
          <p:nvPr>
            <p:ph type="sldNum" sz="quarter" idx="10"/>
          </p:nvPr>
        </p:nvSpPr>
        <p:spPr/>
        <p:txBody>
          <a:bodyPr/>
          <a:lstStyle/>
          <a:p>
            <a:fld id="{3F0FFB1E-E4F6-4A73-B765-C3524EB3C4C3}" type="slidenum">
              <a:rPr lang="pt-BR" smtClean="0"/>
              <a:pPr/>
              <a:t>14</a:t>
            </a:fld>
            <a:endParaRPr lang="pt-BR"/>
          </a:p>
        </p:txBody>
      </p:sp>
    </p:spTree>
    <p:extLst>
      <p:ext uri="{BB962C8B-B14F-4D97-AF65-F5344CB8AC3E}">
        <p14:creationId xmlns:p14="http://schemas.microsoft.com/office/powerpoint/2010/main" val="123094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CAFAA-09C0-AD05-3BCF-F726A20E406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49A1C02-1E02-1FD7-3477-CB28CB4E913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068D15F-4CE9-68B3-7C1D-2ACEA0B4716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A703F33-FA86-A7C8-E6E4-44912AFFF304}"/>
              </a:ext>
            </a:extLst>
          </p:cNvPr>
          <p:cNvSpPr>
            <a:spLocks noGrp="1"/>
          </p:cNvSpPr>
          <p:nvPr>
            <p:ph type="sldNum" sz="quarter" idx="10"/>
          </p:nvPr>
        </p:nvSpPr>
        <p:spPr/>
        <p:txBody>
          <a:bodyPr/>
          <a:lstStyle/>
          <a:p>
            <a:fld id="{3F0FFB1E-E4F6-4A73-B765-C3524EB3C4C3}" type="slidenum">
              <a:rPr lang="pt-BR" smtClean="0"/>
              <a:pPr/>
              <a:t>15</a:t>
            </a:fld>
            <a:endParaRPr lang="pt-BR"/>
          </a:p>
        </p:txBody>
      </p:sp>
    </p:spTree>
    <p:extLst>
      <p:ext uri="{BB962C8B-B14F-4D97-AF65-F5344CB8AC3E}">
        <p14:creationId xmlns:p14="http://schemas.microsoft.com/office/powerpoint/2010/main" val="136854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06/11/2025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06/11/2025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06/11/2025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8468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06/11/2025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6921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06/11/2025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06/11/2025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pPr/>
              <a:t>06/11/2025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pPr/>
              <a:t>06/11/2025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pPr/>
              <a:t>06/11/2025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06/11/2025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06/11/2025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pPr/>
              <a:t>06/11/2025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pPr/>
              <a:t>‹nº›</a:t>
            </a:fld>
            <a:endParaRPr lang="pt-B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5.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3.xml"/><Relationship Id="rId5" Type="http://schemas.openxmlformats.org/officeDocument/2006/relationships/image" Target="../media/image10.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9.xml"/><Relationship Id="rId5" Type="http://schemas.openxmlformats.org/officeDocument/2006/relationships/image" Target="../media/image12.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43.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4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45.xml"/><Relationship Id="rId5" Type="http://schemas.openxmlformats.org/officeDocument/2006/relationships/image" Target="../media/image13.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46.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46.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hemeOverride" Target="../theme/themeOverride4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48.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A0C6FDCD-DFBA-A15E-C8B9-264E3B52A90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5BADECC1-33EC-FE68-7268-E14B47DEF359}"/>
              </a:ext>
            </a:extLst>
          </p:cNvPr>
          <p:cNvSpPr txBox="1"/>
          <p:nvPr/>
        </p:nvSpPr>
        <p:spPr>
          <a:xfrm>
            <a:off x="1865784" y="6309320"/>
            <a:ext cx="8460432" cy="261610"/>
          </a:xfrm>
          <a:prstGeom prst="rect">
            <a:avLst/>
          </a:prstGeom>
          <a:noFill/>
        </p:spPr>
        <p:txBody>
          <a:bodyPr wrap="square">
            <a:spAutoFit/>
          </a:bodyPr>
          <a:lstStyle/>
          <a:p>
            <a:r>
              <a:rPr lang="pt-BR" sz="1100" noProof="0" dirty="0"/>
              <a:t>/</a:t>
            </a:r>
          </a:p>
        </p:txBody>
      </p:sp>
      <p:sp>
        <p:nvSpPr>
          <p:cNvPr id="4" name="CaixaDeTexto 3">
            <a:extLst>
              <a:ext uri="{FF2B5EF4-FFF2-40B4-BE49-F238E27FC236}">
                <a16:creationId xmlns:a16="http://schemas.microsoft.com/office/drawing/2014/main" id="{843F0EF4-ECC8-6466-2DAD-DF22E495AC5F}"/>
              </a:ext>
            </a:extLst>
          </p:cNvPr>
          <p:cNvSpPr txBox="1"/>
          <p:nvPr/>
        </p:nvSpPr>
        <p:spPr>
          <a:xfrm>
            <a:off x="1164030" y="991916"/>
            <a:ext cx="8848577" cy="4770537"/>
          </a:xfrm>
          <a:prstGeom prst="rect">
            <a:avLst/>
          </a:prstGeom>
          <a:noFill/>
        </p:spPr>
        <p:txBody>
          <a:bodyPr wrap="square">
            <a:spAutoFit/>
          </a:bodyPr>
          <a:lstStyle/>
          <a:p>
            <a:r>
              <a:rPr lang="pt-BR" sz="2200" b="1" dirty="0"/>
              <a:t>ESTATUTO E REGIME DISCIPLINAR — VISÃO GERAL</a:t>
            </a:r>
          </a:p>
          <a:p>
            <a:endParaRPr lang="pt-BR" sz="2200" b="1" dirty="0"/>
          </a:p>
          <a:p>
            <a:endParaRPr lang="pt-BR" sz="2200" b="1" dirty="0"/>
          </a:p>
          <a:p>
            <a:r>
              <a:rPr lang="pt-BR" sz="2200" dirty="0"/>
              <a:t>O Estatuto dos Servidores Públicos é o conjunto de normas que disciplina a relação jurídica entre o servidor e a Administração Pública. Trata-se de um regime jurídico especial, diferente do vínculo privado, porque:</a:t>
            </a:r>
          </a:p>
          <a:p>
            <a:endParaRPr lang="pt-BR" sz="2200" dirty="0"/>
          </a:p>
          <a:p>
            <a:endParaRPr lang="pt-BR" sz="2200" dirty="0"/>
          </a:p>
          <a:p>
            <a:pPr marL="800100" lvl="1" indent="-342900">
              <a:buFont typeface="Arial" panose="020B0604020202020204" pitchFamily="34" charset="0"/>
              <a:buChar char="•"/>
            </a:pPr>
            <a:r>
              <a:rPr lang="pt-BR" sz="2200" dirty="0"/>
              <a:t>A Administração atua em nome do interesse público;</a:t>
            </a:r>
          </a:p>
          <a:p>
            <a:pPr marL="800100" lvl="1" indent="-342900">
              <a:buFont typeface="Arial" panose="020B0604020202020204" pitchFamily="34" charset="0"/>
              <a:buChar char="•"/>
            </a:pPr>
            <a:r>
              <a:rPr lang="pt-BR" sz="2200" dirty="0"/>
              <a:t>O servidor exerce função estatal e pode impactar bens e direitos da coletividade;</a:t>
            </a:r>
          </a:p>
          <a:p>
            <a:pPr marL="800100" lvl="1" indent="-342900">
              <a:buFont typeface="Arial" panose="020B0604020202020204" pitchFamily="34" charset="0"/>
              <a:buChar char="•"/>
            </a:pPr>
            <a:r>
              <a:rPr lang="pt-BR" sz="2200" dirty="0"/>
              <a:t>Há princípios constitucionais específicos que orientam a conduta administrativa.</a:t>
            </a:r>
          </a:p>
          <a:p>
            <a:pPr algn="just"/>
            <a:endParaRPr lang="pt-BR" noProof="0" dirty="0"/>
          </a:p>
        </p:txBody>
      </p:sp>
    </p:spTree>
    <p:extLst>
      <p:ext uri="{BB962C8B-B14F-4D97-AF65-F5344CB8AC3E}">
        <p14:creationId xmlns:p14="http://schemas.microsoft.com/office/powerpoint/2010/main" val="338873318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C97C1BE-2132-A603-FAA3-9E129FDF71A1}"/>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2C0973B4-C7D1-EE41-C801-13E2DD12744F}"/>
              </a:ext>
            </a:extLst>
          </p:cNvPr>
          <p:cNvSpPr txBox="1"/>
          <p:nvPr/>
        </p:nvSpPr>
        <p:spPr>
          <a:xfrm>
            <a:off x="1865784" y="6309320"/>
            <a:ext cx="8460432" cy="261610"/>
          </a:xfrm>
          <a:prstGeom prst="rect">
            <a:avLst/>
          </a:prstGeom>
          <a:noFill/>
        </p:spPr>
        <p:txBody>
          <a:bodyPr wrap="square">
            <a:spAutoFit/>
          </a:bodyPr>
          <a:lstStyle/>
          <a:p>
            <a:r>
              <a:rPr lang="pt-BR" sz="1100" noProof="0" dirty="0"/>
              <a:t>/</a:t>
            </a:r>
          </a:p>
        </p:txBody>
      </p:sp>
      <p:sp>
        <p:nvSpPr>
          <p:cNvPr id="4" name="CaixaDeTexto 3">
            <a:extLst>
              <a:ext uri="{FF2B5EF4-FFF2-40B4-BE49-F238E27FC236}">
                <a16:creationId xmlns:a16="http://schemas.microsoft.com/office/drawing/2014/main" id="{B1A60AB4-D392-B11F-118D-C3ED15D32AAF}"/>
              </a:ext>
            </a:extLst>
          </p:cNvPr>
          <p:cNvSpPr txBox="1"/>
          <p:nvPr/>
        </p:nvSpPr>
        <p:spPr>
          <a:xfrm>
            <a:off x="1311423" y="1028345"/>
            <a:ext cx="6955499" cy="1384995"/>
          </a:xfrm>
          <a:prstGeom prst="rect">
            <a:avLst/>
          </a:prstGeom>
          <a:noFill/>
        </p:spPr>
        <p:txBody>
          <a:bodyPr wrap="square">
            <a:spAutoFit/>
          </a:bodyPr>
          <a:lstStyle/>
          <a:p>
            <a:r>
              <a:rPr lang="pt-BR" sz="2200" dirty="0"/>
              <a:t>Qual a finalidade do regime disciplinar?</a:t>
            </a:r>
          </a:p>
          <a:p>
            <a:endParaRPr lang="pt-BR" sz="2200" dirty="0"/>
          </a:p>
          <a:p>
            <a:endParaRPr lang="pt-BR" sz="2200" dirty="0"/>
          </a:p>
          <a:p>
            <a:pPr algn="just"/>
            <a:endParaRPr lang="pt-BR" noProof="0" dirty="0"/>
          </a:p>
        </p:txBody>
      </p:sp>
      <p:graphicFrame>
        <p:nvGraphicFramePr>
          <p:cNvPr id="3" name="Diagrama 2">
            <a:extLst>
              <a:ext uri="{FF2B5EF4-FFF2-40B4-BE49-F238E27FC236}">
                <a16:creationId xmlns:a16="http://schemas.microsoft.com/office/drawing/2014/main" id="{277D77CE-66BE-64A8-1F1A-83BA509122E4}"/>
              </a:ext>
            </a:extLst>
          </p:cNvPr>
          <p:cNvGraphicFramePr/>
          <p:nvPr>
            <p:extLst>
              <p:ext uri="{D42A27DB-BD31-4B8C-83A1-F6EECF244321}">
                <p14:modId xmlns:p14="http://schemas.microsoft.com/office/powerpoint/2010/main" val="2254095192"/>
              </p:ext>
            </p:extLst>
          </p:nvPr>
        </p:nvGraphicFramePr>
        <p:xfrm>
          <a:off x="1399591" y="2052734"/>
          <a:ext cx="9647854" cy="32004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0748465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F791DB-8EFC-6940-21CC-7FE8EB6F903F}"/>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6" name="CaixaDeTexto 5">
            <a:extLst>
              <a:ext uri="{FF2B5EF4-FFF2-40B4-BE49-F238E27FC236}">
                <a16:creationId xmlns:a16="http://schemas.microsoft.com/office/drawing/2014/main" id="{BE69125E-75A5-770C-D782-FA3C0BBE18F6}"/>
              </a:ext>
            </a:extLst>
          </p:cNvPr>
          <p:cNvSpPr txBox="1"/>
          <p:nvPr/>
        </p:nvSpPr>
        <p:spPr>
          <a:xfrm>
            <a:off x="6186619" y="547815"/>
            <a:ext cx="5178960" cy="1680519"/>
          </a:xfrm>
          <a:prstGeom prst="rect">
            <a:avLst/>
          </a:prstGeom>
        </p:spPr>
        <p:txBody>
          <a:bodyPr vert="horz" lIns="91440" tIns="45720" rIns="91440" bIns="45720" rtlCol="0" anchor="ctr">
            <a:normAutofit/>
          </a:bodyPr>
          <a:lstStyle/>
          <a:p>
            <a:pPr indent="-228600">
              <a:lnSpc>
                <a:spcPct val="90000"/>
              </a:lnSpc>
              <a:buFont typeface="Arial" panose="020B0604020202020204" pitchFamily="34" charset="0"/>
              <a:buChar char="•"/>
            </a:pPr>
            <a:r>
              <a:rPr lang="pt-BR" sz="2000" b="1" noProof="0" dirty="0"/>
              <a:t>Fundamentos constitucionais</a:t>
            </a:r>
          </a:p>
          <a:p>
            <a:pPr indent="-228600">
              <a:lnSpc>
                <a:spcPct val="90000"/>
              </a:lnSpc>
              <a:buFont typeface="Arial" panose="020B0604020202020204" pitchFamily="34" charset="0"/>
              <a:buChar char="•"/>
            </a:pPr>
            <a:r>
              <a:rPr lang="pt-BR" sz="2000" noProof="0" dirty="0"/>
              <a:t>Princípios aplicáveis (art. 37 da Constituição Federal):</a:t>
            </a:r>
          </a:p>
          <a:p>
            <a:pPr indent="-228600">
              <a:lnSpc>
                <a:spcPct val="90000"/>
              </a:lnSpc>
              <a:spcAft>
                <a:spcPts val="600"/>
              </a:spcAft>
              <a:buFont typeface="Arial" panose="020B0604020202020204" pitchFamily="34" charset="0"/>
              <a:buChar char="•"/>
            </a:pPr>
            <a:endParaRPr lang="pt-BR" sz="2000" noProof="0" dirty="0"/>
          </a:p>
        </p:txBody>
      </p:sp>
      <p:pic>
        <p:nvPicPr>
          <p:cNvPr id="5" name="Imagem 4">
            <a:extLst>
              <a:ext uri="{FF2B5EF4-FFF2-40B4-BE49-F238E27FC236}">
                <a16:creationId xmlns:a16="http://schemas.microsoft.com/office/drawing/2014/main" id="{E6C5F595-5D46-2370-B59C-DF0BEC636DDB}"/>
              </a:ext>
            </a:extLst>
          </p:cNvPr>
          <p:cNvPicPr>
            <a:picLocks noChangeAspect="1"/>
          </p:cNvPicPr>
          <p:nvPr/>
        </p:nvPicPr>
        <p:blipFill>
          <a:blip r:embed="rId4"/>
          <a:stretch>
            <a:fillRect/>
          </a:stretch>
        </p:blipFill>
        <p:spPr>
          <a:xfrm>
            <a:off x="838198" y="2511497"/>
            <a:ext cx="5167185" cy="3531999"/>
          </a:xfrm>
          <a:prstGeom prst="rect">
            <a:avLst/>
          </a:prstGeom>
        </p:spPr>
      </p:pic>
      <p:graphicFrame>
        <p:nvGraphicFramePr>
          <p:cNvPr id="2" name="Tabela 1">
            <a:extLst>
              <a:ext uri="{FF2B5EF4-FFF2-40B4-BE49-F238E27FC236}">
                <a16:creationId xmlns:a16="http://schemas.microsoft.com/office/drawing/2014/main" id="{57C179CF-725C-BD04-9B62-6B8A4943A7B3}"/>
              </a:ext>
            </a:extLst>
          </p:cNvPr>
          <p:cNvGraphicFramePr>
            <a:graphicFrameLocks noGrp="1"/>
          </p:cNvGraphicFramePr>
          <p:nvPr>
            <p:extLst>
              <p:ext uri="{D42A27DB-BD31-4B8C-83A1-F6EECF244321}">
                <p14:modId xmlns:p14="http://schemas.microsoft.com/office/powerpoint/2010/main" val="478667200"/>
              </p:ext>
            </p:extLst>
          </p:nvPr>
        </p:nvGraphicFramePr>
        <p:xfrm>
          <a:off x="6198394" y="2586087"/>
          <a:ext cx="5167186" cy="3898980"/>
        </p:xfrm>
        <a:graphic>
          <a:graphicData uri="http://schemas.openxmlformats.org/drawingml/2006/table">
            <a:tbl>
              <a:tblPr firstRow="1" bandRow="1">
                <a:noFill/>
                <a:tableStyleId>{5C22544A-7EE6-4342-B048-85BDC9FD1C3A}</a:tableStyleId>
              </a:tblPr>
              <a:tblGrid>
                <a:gridCol w="2132183">
                  <a:extLst>
                    <a:ext uri="{9D8B030D-6E8A-4147-A177-3AD203B41FA5}">
                      <a16:colId xmlns:a16="http://schemas.microsoft.com/office/drawing/2014/main" val="658846054"/>
                    </a:ext>
                  </a:extLst>
                </a:gridCol>
                <a:gridCol w="3035003">
                  <a:extLst>
                    <a:ext uri="{9D8B030D-6E8A-4147-A177-3AD203B41FA5}">
                      <a16:colId xmlns:a16="http://schemas.microsoft.com/office/drawing/2014/main" val="1486976508"/>
                    </a:ext>
                  </a:extLst>
                </a:gridCol>
              </a:tblGrid>
              <a:tr h="412118">
                <a:tc>
                  <a:txBody>
                    <a:bodyPr/>
                    <a:lstStyle/>
                    <a:p>
                      <a:pPr algn="ctr" fontAlgn="ctr">
                        <a:buNone/>
                      </a:pPr>
                      <a:r>
                        <a:rPr lang="pt-BR" sz="1600" b="1" u="none" strike="noStrike" noProof="0" dirty="0">
                          <a:solidFill>
                            <a:srgbClr val="FFFFFF"/>
                          </a:solidFill>
                          <a:effectLst/>
                        </a:rPr>
                        <a:t>Princípio</a:t>
                      </a:r>
                      <a:endParaRPr lang="pt-BR" sz="1600" b="1" i="0" u="none" strike="noStrike" noProof="0" dirty="0">
                        <a:solidFill>
                          <a:srgbClr val="FFFFFF"/>
                        </a:solidFill>
                        <a:effectLst/>
                        <a:latin typeface="Arial" panose="020B0604020202020204" pitchFamily="34" charset="0"/>
                      </a:endParaRPr>
                    </a:p>
                  </a:txBody>
                  <a:tcPr marL="168992" marR="101395" marT="101395" marB="101395"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fontAlgn="ctr">
                        <a:buNone/>
                      </a:pPr>
                      <a:r>
                        <a:rPr lang="pt-BR" sz="1600" b="1" u="none" strike="noStrike" noProof="0" dirty="0">
                          <a:solidFill>
                            <a:srgbClr val="FFFFFF"/>
                          </a:solidFill>
                          <a:effectLst/>
                        </a:rPr>
                        <a:t>Aplicação no regime disciplinar</a:t>
                      </a:r>
                      <a:endParaRPr lang="pt-BR" sz="1600" b="1" i="0" u="none" strike="noStrike" noProof="0" dirty="0">
                        <a:solidFill>
                          <a:srgbClr val="FFFFFF"/>
                        </a:solidFill>
                        <a:effectLst/>
                        <a:latin typeface="Arial" panose="020B0604020202020204" pitchFamily="34" charset="0"/>
                      </a:endParaRPr>
                    </a:p>
                  </a:txBody>
                  <a:tcPr marL="168992" marR="101395" marT="101395" marB="101395"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4030853172"/>
                  </a:ext>
                </a:extLst>
              </a:tr>
              <a:tr h="594141">
                <a:tc>
                  <a:txBody>
                    <a:bodyPr/>
                    <a:lstStyle/>
                    <a:p>
                      <a:pPr algn="l" fontAlgn="ctr">
                        <a:buNone/>
                      </a:pPr>
                      <a:r>
                        <a:rPr lang="pt-BR" sz="1600" u="none" strike="noStrike" noProof="0" dirty="0">
                          <a:solidFill>
                            <a:schemeClr val="tx1">
                              <a:lumMod val="85000"/>
                              <a:lumOff val="15000"/>
                            </a:schemeClr>
                          </a:solidFill>
                          <a:effectLst/>
                        </a:rPr>
                        <a:t>Legalidade</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ctr">
                        <a:buNone/>
                      </a:pPr>
                      <a:r>
                        <a:rPr lang="pt-BR" sz="1600" u="none" strike="noStrike" noProof="0" dirty="0">
                          <a:solidFill>
                            <a:schemeClr val="tx1">
                              <a:lumMod val="85000"/>
                              <a:lumOff val="15000"/>
                            </a:schemeClr>
                          </a:solidFill>
                          <a:effectLst/>
                        </a:rPr>
                        <a:t>O servidor só age dentro da lei; sanção só com fundamento legal</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688790074"/>
                  </a:ext>
                </a:extLst>
              </a:tr>
              <a:tr h="594141">
                <a:tc>
                  <a:txBody>
                    <a:bodyPr/>
                    <a:lstStyle/>
                    <a:p>
                      <a:pPr algn="l" fontAlgn="ctr">
                        <a:buNone/>
                      </a:pPr>
                      <a:r>
                        <a:rPr lang="pt-BR" sz="1600" u="none" strike="noStrike" noProof="0" dirty="0">
                          <a:solidFill>
                            <a:schemeClr val="tx1">
                              <a:lumMod val="85000"/>
                              <a:lumOff val="15000"/>
                            </a:schemeClr>
                          </a:solidFill>
                          <a:effectLst/>
                        </a:rPr>
                        <a:t>Impessoalidade</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ctr">
                        <a:buNone/>
                      </a:pPr>
                      <a:r>
                        <a:rPr lang="pt-BR" sz="1600" u="none" strike="noStrike" noProof="0" dirty="0">
                          <a:solidFill>
                            <a:schemeClr val="tx1">
                              <a:lumMod val="85000"/>
                              <a:lumOff val="15000"/>
                            </a:schemeClr>
                          </a:solidFill>
                          <a:effectLst/>
                        </a:rPr>
                        <a:t>Tratamento isonômico, ausência de favorecimentos</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831716182"/>
                  </a:ext>
                </a:extLst>
              </a:tr>
              <a:tr h="594141">
                <a:tc>
                  <a:txBody>
                    <a:bodyPr/>
                    <a:lstStyle/>
                    <a:p>
                      <a:pPr algn="l" fontAlgn="ctr">
                        <a:buNone/>
                      </a:pPr>
                      <a:r>
                        <a:rPr lang="pt-BR" sz="1600" u="none" strike="noStrike" noProof="0" dirty="0">
                          <a:solidFill>
                            <a:schemeClr val="tx1">
                              <a:lumMod val="85000"/>
                              <a:lumOff val="15000"/>
                            </a:schemeClr>
                          </a:solidFill>
                          <a:effectLst/>
                        </a:rPr>
                        <a:t>Moralidade</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ctr">
                        <a:buNone/>
                      </a:pPr>
                      <a:r>
                        <a:rPr lang="pt-BR" sz="1600" u="none" strike="noStrike" noProof="0" dirty="0">
                          <a:solidFill>
                            <a:schemeClr val="tx1">
                              <a:lumMod val="85000"/>
                              <a:lumOff val="15000"/>
                            </a:schemeClr>
                          </a:solidFill>
                          <a:effectLst/>
                        </a:rPr>
                        <a:t>Ato deve ser ético e adequado aos padrões públicos</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828640238"/>
                  </a:ext>
                </a:extLst>
              </a:tr>
              <a:tr h="594141">
                <a:tc>
                  <a:txBody>
                    <a:bodyPr/>
                    <a:lstStyle/>
                    <a:p>
                      <a:pPr algn="l" fontAlgn="ctr">
                        <a:buNone/>
                      </a:pPr>
                      <a:r>
                        <a:rPr lang="pt-BR" sz="1600" u="none" strike="noStrike" noProof="0" dirty="0">
                          <a:solidFill>
                            <a:schemeClr val="tx1">
                              <a:lumMod val="85000"/>
                              <a:lumOff val="15000"/>
                            </a:schemeClr>
                          </a:solidFill>
                          <a:effectLst/>
                        </a:rPr>
                        <a:t>Publicidade</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ctr">
                        <a:buNone/>
                      </a:pPr>
                      <a:r>
                        <a:rPr lang="pt-BR" sz="1600" u="none" strike="noStrike" noProof="0" dirty="0">
                          <a:solidFill>
                            <a:schemeClr val="tx1">
                              <a:lumMod val="85000"/>
                              <a:lumOff val="15000"/>
                            </a:schemeClr>
                          </a:solidFill>
                          <a:effectLst/>
                        </a:rPr>
                        <a:t>Transparência dos atos, ressalvados sigilos legais</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87483734"/>
                  </a:ext>
                </a:extLst>
              </a:tr>
              <a:tr h="594141">
                <a:tc>
                  <a:txBody>
                    <a:bodyPr/>
                    <a:lstStyle/>
                    <a:p>
                      <a:pPr algn="l" fontAlgn="ctr">
                        <a:buNone/>
                      </a:pPr>
                      <a:r>
                        <a:rPr lang="pt-BR" sz="1600" u="none" strike="noStrike" noProof="0" dirty="0">
                          <a:solidFill>
                            <a:schemeClr val="tx1">
                              <a:lumMod val="85000"/>
                              <a:lumOff val="15000"/>
                            </a:schemeClr>
                          </a:solidFill>
                          <a:effectLst/>
                        </a:rPr>
                        <a:t>Eficiência</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l" fontAlgn="ctr">
                        <a:buNone/>
                      </a:pPr>
                      <a:r>
                        <a:rPr lang="pt-BR" sz="1600" u="none" strike="noStrike" noProof="0" dirty="0">
                          <a:solidFill>
                            <a:schemeClr val="tx1">
                              <a:lumMod val="85000"/>
                              <a:lumOff val="15000"/>
                            </a:schemeClr>
                          </a:solidFill>
                          <a:effectLst/>
                        </a:rPr>
                        <a:t>Atuação com qualidade, presteza e economia</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685775830"/>
                  </a:ext>
                </a:extLst>
              </a:tr>
            </a:tbl>
          </a:graphicData>
        </a:graphic>
      </p:graphicFrame>
    </p:spTree>
    <p:extLst>
      <p:ext uri="{BB962C8B-B14F-4D97-AF65-F5344CB8AC3E}">
        <p14:creationId xmlns:p14="http://schemas.microsoft.com/office/powerpoint/2010/main" val="104620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60DB0604-173A-4A70-CB94-B6965EE2639A}"/>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760B4417-DC3C-6239-F417-A1CB0D0A1D39}"/>
              </a:ext>
            </a:extLst>
          </p:cNvPr>
          <p:cNvSpPr txBox="1"/>
          <p:nvPr/>
        </p:nvSpPr>
        <p:spPr>
          <a:xfrm>
            <a:off x="1371600" y="942109"/>
            <a:ext cx="10058400" cy="3477875"/>
          </a:xfrm>
          <a:prstGeom prst="rect">
            <a:avLst/>
          </a:prstGeom>
          <a:noFill/>
        </p:spPr>
        <p:txBody>
          <a:bodyPr wrap="square">
            <a:spAutoFit/>
          </a:bodyPr>
          <a:lstStyle/>
          <a:p>
            <a:endParaRPr lang="pt-BR" b="1" dirty="0"/>
          </a:p>
          <a:p>
            <a:r>
              <a:rPr lang="pt-BR" b="1" dirty="0"/>
              <a:t>DOS DEVERES DO SERVIDOR</a:t>
            </a:r>
          </a:p>
          <a:p>
            <a:endParaRPr lang="pt-BR" b="1" dirty="0"/>
          </a:p>
          <a:p>
            <a:r>
              <a:rPr lang="pt-BR" dirty="0"/>
              <a:t>Os deveres são </a:t>
            </a:r>
            <a:r>
              <a:rPr lang="pt-BR" b="1" dirty="0"/>
              <a:t>condutas positivas</a:t>
            </a:r>
            <a:r>
              <a:rPr lang="pt-BR" dirty="0"/>
              <a:t> impostas ao servidor para assegurar o bom funcionamento da Administração. Eles constituem o núcleo ético do serviço público.</a:t>
            </a:r>
          </a:p>
          <a:p>
            <a:endParaRPr lang="pt-BR" dirty="0"/>
          </a:p>
          <a:p>
            <a:endParaRPr lang="pt-BR" dirty="0"/>
          </a:p>
          <a:p>
            <a:r>
              <a:rPr lang="pt-BR" b="1" dirty="0"/>
              <a:t>Conceito</a:t>
            </a:r>
          </a:p>
          <a:p>
            <a:endParaRPr lang="pt-BR" b="1" dirty="0"/>
          </a:p>
          <a:p>
            <a:r>
              <a:rPr lang="pt-BR" i="1" dirty="0"/>
              <a:t>Dever funcional é a obrigação jurídica do servidor de exercer suas funções com zelo, eficiência, probidade e lealdade às instituições públicas.</a:t>
            </a:r>
            <a:endParaRPr lang="pt-BR" dirty="0"/>
          </a:p>
          <a:p>
            <a:endParaRPr lang="pt-BR" sz="2200" b="0" i="0" dirty="0">
              <a:effectLst/>
            </a:endParaRPr>
          </a:p>
        </p:txBody>
      </p:sp>
    </p:spTree>
    <p:extLst>
      <p:ext uri="{BB962C8B-B14F-4D97-AF65-F5344CB8AC3E}">
        <p14:creationId xmlns:p14="http://schemas.microsoft.com/office/powerpoint/2010/main" val="85999781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361BE8-1454-7F01-F06A-3A220D151723}"/>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6" name="CaixaDeTexto 5">
            <a:extLst>
              <a:ext uri="{FF2B5EF4-FFF2-40B4-BE49-F238E27FC236}">
                <a16:creationId xmlns:a16="http://schemas.microsoft.com/office/drawing/2014/main" id="{4A70FD29-BA90-DDC2-80BC-D23674C5760D}"/>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pt-BR" sz="2000" noProof="0" dirty="0"/>
              <a:t>Principais deveres e seus fundamentos</a:t>
            </a:r>
          </a:p>
        </p:txBody>
      </p:sp>
      <p:sp>
        <p:nvSpPr>
          <p:cNvPr id="9" name="CaixaDeTexto 8">
            <a:extLst>
              <a:ext uri="{FF2B5EF4-FFF2-40B4-BE49-F238E27FC236}">
                <a16:creationId xmlns:a16="http://schemas.microsoft.com/office/drawing/2014/main" id="{D574DDFA-1C66-BA10-4C13-4116D1AC8CDA}"/>
              </a:ext>
            </a:extLst>
          </p:cNvPr>
          <p:cNvSpPr txBox="1"/>
          <p:nvPr/>
        </p:nvSpPr>
        <p:spPr>
          <a:xfrm>
            <a:off x="1371600" y="942109"/>
            <a:ext cx="10058400" cy="784830"/>
          </a:xfrm>
          <a:prstGeom prst="rect">
            <a:avLst/>
          </a:prstGeom>
          <a:noFill/>
        </p:spPr>
        <p:txBody>
          <a:bodyPr wrap="square">
            <a:spAutoFit/>
          </a:bodyPr>
          <a:lstStyle/>
          <a:p>
            <a:pPr>
              <a:spcAft>
                <a:spcPts val="600"/>
              </a:spcAft>
            </a:pPr>
            <a:endParaRPr lang="pt-BR" b="1" noProof="0" dirty="0"/>
          </a:p>
          <a:p>
            <a:pPr>
              <a:spcAft>
                <a:spcPts val="600"/>
              </a:spcAft>
            </a:pPr>
            <a:endParaRPr lang="pt-BR" sz="2200" b="0" i="0" noProof="0" dirty="0">
              <a:effectLst/>
            </a:endParaRPr>
          </a:p>
        </p:txBody>
      </p:sp>
      <p:graphicFrame>
        <p:nvGraphicFramePr>
          <p:cNvPr id="2" name="Tabela 1">
            <a:extLst>
              <a:ext uri="{FF2B5EF4-FFF2-40B4-BE49-F238E27FC236}">
                <a16:creationId xmlns:a16="http://schemas.microsoft.com/office/drawing/2014/main" id="{A663D607-BA79-C712-A19A-E0E52DB14DB9}"/>
              </a:ext>
            </a:extLst>
          </p:cNvPr>
          <p:cNvGraphicFramePr>
            <a:graphicFrameLocks noGrp="1"/>
          </p:cNvGraphicFramePr>
          <p:nvPr>
            <p:extLst>
              <p:ext uri="{D42A27DB-BD31-4B8C-83A1-F6EECF244321}">
                <p14:modId xmlns:p14="http://schemas.microsoft.com/office/powerpoint/2010/main" val="3970828291"/>
              </p:ext>
            </p:extLst>
          </p:nvPr>
        </p:nvGraphicFramePr>
        <p:xfrm>
          <a:off x="854539" y="2405149"/>
          <a:ext cx="10476826" cy="3899397"/>
        </p:xfrm>
        <a:graphic>
          <a:graphicData uri="http://schemas.openxmlformats.org/drawingml/2006/table">
            <a:tbl>
              <a:tblPr firstRow="1" bandRow="1">
                <a:noFill/>
                <a:tableStyleId>{5C22544A-7EE6-4342-B048-85BDC9FD1C3A}</a:tableStyleId>
              </a:tblPr>
              <a:tblGrid>
                <a:gridCol w="2735058">
                  <a:extLst>
                    <a:ext uri="{9D8B030D-6E8A-4147-A177-3AD203B41FA5}">
                      <a16:colId xmlns:a16="http://schemas.microsoft.com/office/drawing/2014/main" val="1381002942"/>
                    </a:ext>
                  </a:extLst>
                </a:gridCol>
                <a:gridCol w="4407949">
                  <a:extLst>
                    <a:ext uri="{9D8B030D-6E8A-4147-A177-3AD203B41FA5}">
                      <a16:colId xmlns:a16="http://schemas.microsoft.com/office/drawing/2014/main" val="2442581932"/>
                    </a:ext>
                  </a:extLst>
                </a:gridCol>
                <a:gridCol w="3333819">
                  <a:extLst>
                    <a:ext uri="{9D8B030D-6E8A-4147-A177-3AD203B41FA5}">
                      <a16:colId xmlns:a16="http://schemas.microsoft.com/office/drawing/2014/main" val="2008819167"/>
                    </a:ext>
                  </a:extLst>
                </a:gridCol>
              </a:tblGrid>
              <a:tr h="555392">
                <a:tc>
                  <a:txBody>
                    <a:bodyPr/>
                    <a:lstStyle/>
                    <a:p>
                      <a:pPr algn="ctr" fontAlgn="ctr">
                        <a:buNone/>
                      </a:pPr>
                      <a:r>
                        <a:rPr lang="pt-BR" sz="2000" b="1" u="none" strike="noStrike" cap="none" spc="0" noProof="0" dirty="0">
                          <a:solidFill>
                            <a:schemeClr val="tx1"/>
                          </a:solidFill>
                          <a:effectLst/>
                        </a:rPr>
                        <a:t>Dever</a:t>
                      </a:r>
                      <a:endParaRPr lang="pt-BR" sz="2000" b="1" i="0" u="none" strike="noStrike" cap="none" spc="0" noProof="0" dirty="0">
                        <a:solidFill>
                          <a:schemeClr val="tx1"/>
                        </a:solidFill>
                        <a:effectLst/>
                        <a:latin typeface="Arial" panose="020B0604020202020204" pitchFamily="34" charset="0"/>
                      </a:endParaRPr>
                    </a:p>
                  </a:txBody>
                  <a:tcPr marL="81561" marR="17328" marT="23303" marB="174774"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tc>
                  <a:txBody>
                    <a:bodyPr/>
                    <a:lstStyle/>
                    <a:p>
                      <a:pPr algn="ctr" fontAlgn="ctr">
                        <a:buNone/>
                      </a:pPr>
                      <a:r>
                        <a:rPr lang="pt-BR" sz="2000" b="1" u="none" strike="noStrike" cap="none" spc="0" noProof="0" dirty="0">
                          <a:solidFill>
                            <a:schemeClr val="tx1"/>
                          </a:solidFill>
                          <a:effectLst/>
                        </a:rPr>
                        <a:t>Significado</a:t>
                      </a:r>
                      <a:endParaRPr lang="pt-BR" sz="2000" b="1" i="0" u="none" strike="noStrike" cap="none" spc="0" noProof="0" dirty="0">
                        <a:solidFill>
                          <a:schemeClr val="tx1"/>
                        </a:solidFill>
                        <a:effectLst/>
                        <a:latin typeface="Arial" panose="020B0604020202020204" pitchFamily="34" charset="0"/>
                      </a:endParaRPr>
                    </a:p>
                  </a:txBody>
                  <a:tcPr marL="81561" marR="17328" marT="23303" marB="174774" anchor="b">
                    <a:lnL w="12700" cmpd="sng">
                      <a:noFill/>
                      <a:prstDash val="solid"/>
                    </a:lnL>
                    <a:lnR w="12700" cmpd="sng">
                      <a:noFill/>
                      <a:prstDash val="solid"/>
                    </a:lnR>
                    <a:lnT w="9525" cap="flat" cmpd="sng" algn="ctr">
                      <a:noFill/>
                      <a:prstDash val="solid"/>
                    </a:lnT>
                    <a:lnB w="12700" cmpd="sng">
                      <a:noFill/>
                      <a:prstDash val="solid"/>
                    </a:lnB>
                    <a:noFill/>
                  </a:tcPr>
                </a:tc>
                <a:tc>
                  <a:txBody>
                    <a:bodyPr/>
                    <a:lstStyle/>
                    <a:p>
                      <a:pPr algn="ctr" fontAlgn="ctr">
                        <a:buNone/>
                      </a:pPr>
                      <a:r>
                        <a:rPr lang="pt-BR" sz="2000" b="1" u="none" strike="noStrike" cap="none" spc="0" noProof="0" dirty="0">
                          <a:solidFill>
                            <a:schemeClr val="tx1"/>
                          </a:solidFill>
                          <a:effectLst/>
                        </a:rPr>
                        <a:t>Fundamento</a:t>
                      </a:r>
                      <a:endParaRPr lang="pt-BR" sz="2000" b="1" i="0" u="none" strike="noStrike" cap="none" spc="0" noProof="0" dirty="0">
                        <a:solidFill>
                          <a:schemeClr val="tx1"/>
                        </a:solidFill>
                        <a:effectLst/>
                        <a:latin typeface="Arial" panose="020B0604020202020204" pitchFamily="34" charset="0"/>
                      </a:endParaRPr>
                    </a:p>
                  </a:txBody>
                  <a:tcPr marL="81561" marR="17328" marT="23303" marB="174774" anchor="b">
                    <a:lnL w="12700" cmpd="sng">
                      <a:no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643663801"/>
                  </a:ext>
                </a:extLst>
              </a:tr>
              <a:tr h="477715">
                <a:tc>
                  <a:txBody>
                    <a:bodyPr/>
                    <a:lstStyle/>
                    <a:p>
                      <a:pPr algn="l" fontAlgn="ctr">
                        <a:buNone/>
                      </a:pPr>
                      <a:r>
                        <a:rPr lang="pt-BR" sz="1600" u="none" strike="noStrike" cap="none" spc="0" noProof="0" dirty="0">
                          <a:solidFill>
                            <a:schemeClr val="tx1"/>
                          </a:solidFill>
                          <a:effectLst/>
                        </a:rPr>
                        <a:t>Zelo pela coisa pública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Proteger e conservar bens e recursos do Estado</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Moralidade, eficiência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566302"/>
                  </a:ext>
                </a:extLst>
              </a:tr>
              <a:tr h="477715">
                <a:tc>
                  <a:txBody>
                    <a:bodyPr/>
                    <a:lstStyle/>
                    <a:p>
                      <a:pPr algn="l" fontAlgn="ctr">
                        <a:buNone/>
                      </a:pPr>
                      <a:r>
                        <a:rPr lang="pt-BR" sz="1600" u="none" strike="noStrike" cap="none" spc="0" noProof="0" dirty="0">
                          <a:solidFill>
                            <a:schemeClr val="tx1"/>
                          </a:solidFill>
                          <a:effectLst/>
                        </a:rPr>
                        <a:t>Assiduidade e pontualidade</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noProof="0" dirty="0">
                          <a:solidFill>
                            <a:schemeClr val="tx1"/>
                          </a:solidFill>
                          <a:effectLst/>
                        </a:rPr>
                        <a:t>Cumprir jornada com regularidade</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noProof="0" dirty="0">
                          <a:solidFill>
                            <a:schemeClr val="tx1"/>
                          </a:solidFill>
                          <a:effectLst/>
                        </a:rPr>
                        <a:t>Eficiência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382287561"/>
                  </a:ext>
                </a:extLst>
              </a:tr>
              <a:tr h="477715">
                <a:tc>
                  <a:txBody>
                    <a:bodyPr/>
                    <a:lstStyle/>
                    <a:p>
                      <a:pPr algn="l" fontAlgn="ctr">
                        <a:buNone/>
                      </a:pPr>
                      <a:r>
                        <a:rPr lang="pt-BR" sz="1600" u="none" strike="noStrike" cap="none" spc="0" noProof="0" dirty="0">
                          <a:solidFill>
                            <a:schemeClr val="tx1"/>
                          </a:solidFill>
                          <a:effectLst/>
                        </a:rPr>
                        <a:t>Obediência hierárquica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Cumprir ordens legais e técnicas</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Legalidade, disciplina administrativa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60338484"/>
                  </a:ext>
                </a:extLst>
              </a:tr>
              <a:tr h="477715">
                <a:tc>
                  <a:txBody>
                    <a:bodyPr/>
                    <a:lstStyle/>
                    <a:p>
                      <a:pPr algn="l" fontAlgn="ctr">
                        <a:buNone/>
                      </a:pPr>
                      <a:r>
                        <a:rPr lang="pt-BR" sz="1600" u="none" strike="noStrike" cap="none" spc="0" noProof="0" dirty="0">
                          <a:solidFill>
                            <a:schemeClr val="tx1"/>
                          </a:solidFill>
                          <a:effectLst/>
                        </a:rPr>
                        <a:t>Sigilo funcional</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noProof="0" dirty="0">
                          <a:solidFill>
                            <a:schemeClr val="tx1"/>
                          </a:solidFill>
                          <a:effectLst/>
                        </a:rPr>
                        <a:t>Proteger informações internas e estratégicas</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noProof="0" dirty="0">
                          <a:solidFill>
                            <a:schemeClr val="tx1"/>
                          </a:solidFill>
                          <a:effectLst/>
                        </a:rPr>
                        <a:t>Segurança institucional</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205800598"/>
                  </a:ext>
                </a:extLst>
              </a:tr>
              <a:tr h="477715">
                <a:tc>
                  <a:txBody>
                    <a:bodyPr/>
                    <a:lstStyle/>
                    <a:p>
                      <a:pPr algn="l" fontAlgn="ctr">
                        <a:buNone/>
                      </a:pPr>
                      <a:r>
                        <a:rPr lang="pt-BR" sz="1600" u="none" strike="noStrike" cap="none" spc="0" noProof="0" dirty="0">
                          <a:solidFill>
                            <a:schemeClr val="tx1"/>
                          </a:solidFill>
                          <a:effectLst/>
                        </a:rPr>
                        <a:t>Urbanidade</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Tratar o público e colegas com respeito</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Moralidade e dignidade</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187078418"/>
                  </a:ext>
                </a:extLst>
              </a:tr>
              <a:tr h="477715">
                <a:tc>
                  <a:txBody>
                    <a:bodyPr/>
                    <a:lstStyle/>
                    <a:p>
                      <a:pPr algn="l" fontAlgn="ctr">
                        <a:buNone/>
                      </a:pPr>
                      <a:r>
                        <a:rPr lang="pt-BR" sz="1600" u="none" strike="noStrike" cap="none" spc="0" noProof="0" dirty="0">
                          <a:solidFill>
                            <a:schemeClr val="tx1"/>
                          </a:solidFill>
                          <a:effectLst/>
                        </a:rPr>
                        <a:t>Lealdade institucional</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noProof="0" dirty="0">
                          <a:solidFill>
                            <a:schemeClr val="tx1"/>
                          </a:solidFill>
                          <a:effectLst/>
                        </a:rPr>
                        <a:t>Exercer função com compromisso e boa-fé</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noProof="0" dirty="0">
                          <a:solidFill>
                            <a:schemeClr val="tx1"/>
                          </a:solidFill>
                          <a:effectLst/>
                        </a:rPr>
                        <a:t>Segurança jurídica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643995058"/>
                  </a:ext>
                </a:extLst>
              </a:tr>
              <a:tr h="477715">
                <a:tc>
                  <a:txBody>
                    <a:bodyPr/>
                    <a:lstStyle/>
                    <a:p>
                      <a:pPr algn="l" fontAlgn="ctr">
                        <a:buNone/>
                      </a:pPr>
                      <a:r>
                        <a:rPr lang="pt-BR" sz="1600" u="none" strike="noStrike" cap="none" spc="0" noProof="0" dirty="0">
                          <a:solidFill>
                            <a:schemeClr val="tx1"/>
                          </a:solidFill>
                          <a:effectLst/>
                        </a:rPr>
                        <a:t>Aperfeiçoamento profissional</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Buscar capacitação e atualização contínua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Eficiência e inovação</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721620"/>
                  </a:ext>
                </a:extLst>
              </a:tr>
            </a:tbl>
          </a:graphicData>
        </a:graphic>
      </p:graphicFrame>
    </p:spTree>
    <p:extLst>
      <p:ext uri="{BB962C8B-B14F-4D97-AF65-F5344CB8AC3E}">
        <p14:creationId xmlns:p14="http://schemas.microsoft.com/office/powerpoint/2010/main" val="365312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A82BCD87-82CE-F977-923C-4DB5D256219A}"/>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1D3241E8-A6CE-E17A-3A7B-BC792BA9C60E}"/>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5E5A14BE-71A4-AC87-B589-184D09E83CE6}"/>
              </a:ext>
            </a:extLst>
          </p:cNvPr>
          <p:cNvSpPr txBox="1"/>
          <p:nvPr/>
        </p:nvSpPr>
        <p:spPr>
          <a:xfrm>
            <a:off x="1371600" y="942109"/>
            <a:ext cx="10058400" cy="4401205"/>
          </a:xfrm>
          <a:prstGeom prst="rect">
            <a:avLst/>
          </a:prstGeom>
          <a:noFill/>
        </p:spPr>
        <p:txBody>
          <a:bodyPr wrap="square">
            <a:spAutoFit/>
          </a:bodyPr>
          <a:lstStyle/>
          <a:p>
            <a:endParaRPr lang="pt-BR" b="1" dirty="0"/>
          </a:p>
          <a:p>
            <a:r>
              <a:rPr lang="pt-BR" sz="2400" b="1" dirty="0"/>
              <a:t>Exemplos práticos</a:t>
            </a:r>
          </a:p>
          <a:p>
            <a:endParaRPr lang="pt-BR" sz="2400" b="1" dirty="0"/>
          </a:p>
          <a:p>
            <a:pPr marL="800100" lvl="1" indent="-342900">
              <a:buFont typeface="Arial" panose="020B0604020202020204" pitchFamily="34" charset="0"/>
              <a:buChar char="•"/>
            </a:pPr>
            <a:r>
              <a:rPr lang="pt-BR" sz="2400" dirty="0"/>
              <a:t>Zelo: cuidar de patrimônio público, evitar desperdício</a:t>
            </a:r>
          </a:p>
          <a:p>
            <a:pPr marL="800100" lvl="1" indent="-342900">
              <a:buFont typeface="Arial" panose="020B0604020202020204" pitchFamily="34" charset="0"/>
              <a:buChar char="•"/>
            </a:pPr>
            <a:r>
              <a:rPr lang="pt-BR" sz="2400" dirty="0"/>
              <a:t>Urbanidade: atendimento respeitoso ao usuário do serviço</a:t>
            </a:r>
          </a:p>
          <a:p>
            <a:pPr marL="800100" lvl="1" indent="-342900">
              <a:buFont typeface="Arial" panose="020B0604020202020204" pitchFamily="34" charset="0"/>
              <a:buChar char="•"/>
            </a:pPr>
            <a:r>
              <a:rPr lang="pt-BR" sz="2400" dirty="0"/>
              <a:t>Sigilo: não divulgar dados sensíveis de processos internos</a:t>
            </a:r>
          </a:p>
          <a:p>
            <a:pPr marL="800100" lvl="1" indent="-342900">
              <a:buFont typeface="Arial" panose="020B0604020202020204" pitchFamily="34" charset="0"/>
              <a:buChar char="•"/>
            </a:pPr>
            <a:r>
              <a:rPr lang="pt-BR" sz="2400" dirty="0"/>
              <a:t>Eficiência: cumprir prazos, prestar informações completas</a:t>
            </a:r>
          </a:p>
          <a:p>
            <a:pPr marL="342900" indent="-342900">
              <a:buFont typeface="Arial" panose="020B0604020202020204" pitchFamily="34" charset="0"/>
              <a:buChar char="•"/>
            </a:pPr>
            <a:endParaRPr lang="pt-BR" sz="2400" dirty="0"/>
          </a:p>
          <a:p>
            <a:endParaRPr lang="pt-BR" sz="2400" dirty="0"/>
          </a:p>
          <a:p>
            <a:r>
              <a:rPr lang="pt-BR" sz="2400" dirty="0"/>
              <a:t> </a:t>
            </a:r>
            <a:r>
              <a:rPr lang="pt-BR" sz="2400" i="1" dirty="0"/>
              <a:t>O servidor responde não apenas pelo que faz, mas também pelo que deixa de fazer.</a:t>
            </a:r>
            <a:endParaRPr lang="pt-BR" sz="2400" dirty="0"/>
          </a:p>
          <a:p>
            <a:endParaRPr lang="pt-BR" sz="2200" b="0" i="0" dirty="0">
              <a:effectLst/>
            </a:endParaRPr>
          </a:p>
        </p:txBody>
      </p:sp>
    </p:spTree>
    <p:extLst>
      <p:ext uri="{BB962C8B-B14F-4D97-AF65-F5344CB8AC3E}">
        <p14:creationId xmlns:p14="http://schemas.microsoft.com/office/powerpoint/2010/main" val="182137888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ACBAEC21-CF34-6307-F02B-81BE418EC7F0}"/>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913DCBE-AB0F-FF19-C352-A55B35CF43D3}"/>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8628BEE5-9E43-274D-D542-471A6B64F575}"/>
              </a:ext>
            </a:extLst>
          </p:cNvPr>
          <p:cNvSpPr txBox="1"/>
          <p:nvPr/>
        </p:nvSpPr>
        <p:spPr>
          <a:xfrm>
            <a:off x="1371600" y="942109"/>
            <a:ext cx="10058400" cy="4401205"/>
          </a:xfrm>
          <a:prstGeom prst="rect">
            <a:avLst/>
          </a:prstGeom>
          <a:noFill/>
        </p:spPr>
        <p:txBody>
          <a:bodyPr wrap="square">
            <a:spAutoFit/>
          </a:bodyPr>
          <a:lstStyle/>
          <a:p>
            <a:endParaRPr lang="pt-BR" b="1" dirty="0"/>
          </a:p>
          <a:p>
            <a:r>
              <a:rPr lang="pt-BR" sz="2400" b="1" dirty="0"/>
              <a:t>🚫 DAS PROIBIÇÕES</a:t>
            </a:r>
          </a:p>
          <a:p>
            <a:endParaRPr lang="pt-BR" sz="2400" b="1" dirty="0"/>
          </a:p>
          <a:p>
            <a:r>
              <a:rPr lang="pt-BR" sz="2400" dirty="0"/>
              <a:t>As proibições representam condutas vedadas ao servidor porque violam a ética, a legalidade e o interesse público.</a:t>
            </a:r>
          </a:p>
          <a:p>
            <a:endParaRPr lang="pt-BR" sz="2400" dirty="0"/>
          </a:p>
          <a:p>
            <a:r>
              <a:rPr lang="pt-BR" sz="2400" dirty="0"/>
              <a:t>Conceito</a:t>
            </a:r>
          </a:p>
          <a:p>
            <a:endParaRPr lang="pt-BR" sz="2400" dirty="0"/>
          </a:p>
          <a:p>
            <a:r>
              <a:rPr lang="pt-BR" sz="2400" i="1" dirty="0"/>
              <a:t>São comportamentos proibidos ao servidor por serem incompatíveis com o exercício da função pública, comprometendo a moralidade, a eficiência e a confiança no Estado.</a:t>
            </a:r>
            <a:endParaRPr lang="pt-BR" sz="2400" dirty="0"/>
          </a:p>
          <a:p>
            <a:endParaRPr lang="pt-BR" sz="2200" b="0" i="0" dirty="0">
              <a:effectLst/>
            </a:endParaRPr>
          </a:p>
        </p:txBody>
      </p:sp>
      <p:pic>
        <p:nvPicPr>
          <p:cNvPr id="3" name="Imagem 2">
            <a:extLst>
              <a:ext uri="{FF2B5EF4-FFF2-40B4-BE49-F238E27FC236}">
                <a16:creationId xmlns:a16="http://schemas.microsoft.com/office/drawing/2014/main" id="{FEB9005F-E8D4-4FDA-2DF0-924E9756E680}"/>
              </a:ext>
            </a:extLst>
          </p:cNvPr>
          <p:cNvPicPr>
            <a:picLocks noChangeAspect="1"/>
          </p:cNvPicPr>
          <p:nvPr/>
        </p:nvPicPr>
        <p:blipFill>
          <a:blip r:embed="rId5"/>
          <a:stretch>
            <a:fillRect/>
          </a:stretch>
        </p:blipFill>
        <p:spPr>
          <a:xfrm>
            <a:off x="10970947" y="259101"/>
            <a:ext cx="918106" cy="942109"/>
          </a:xfrm>
          <a:prstGeom prst="rect">
            <a:avLst/>
          </a:prstGeom>
        </p:spPr>
      </p:pic>
    </p:spTree>
    <p:extLst>
      <p:ext uri="{BB962C8B-B14F-4D97-AF65-F5344CB8AC3E}">
        <p14:creationId xmlns:p14="http://schemas.microsoft.com/office/powerpoint/2010/main" val="363155417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30C5F9-5FC4-592B-5F3C-D47DFCA9EC95}"/>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Isosceles Triangle 3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ixaDeTexto 8">
            <a:extLst>
              <a:ext uri="{FF2B5EF4-FFF2-40B4-BE49-F238E27FC236}">
                <a16:creationId xmlns:a16="http://schemas.microsoft.com/office/drawing/2014/main" id="{A9453DF2-D28C-59A7-3186-FCF236EF2189}"/>
              </a:ext>
            </a:extLst>
          </p:cNvPr>
          <p:cNvSpPr txBox="1"/>
          <p:nvPr/>
        </p:nvSpPr>
        <p:spPr>
          <a:xfrm>
            <a:off x="1506511" y="1023257"/>
            <a:ext cx="10058400" cy="784830"/>
          </a:xfrm>
          <a:prstGeom prst="rect">
            <a:avLst/>
          </a:prstGeom>
          <a:noFill/>
        </p:spPr>
        <p:txBody>
          <a:bodyPr wrap="square">
            <a:spAutoFit/>
          </a:bodyPr>
          <a:lstStyle/>
          <a:p>
            <a:pPr>
              <a:spcAft>
                <a:spcPts val="600"/>
              </a:spcAft>
            </a:pPr>
            <a:endParaRPr lang="pt-BR" b="1"/>
          </a:p>
          <a:p>
            <a:pPr>
              <a:spcAft>
                <a:spcPts val="600"/>
              </a:spcAft>
            </a:pPr>
            <a:endParaRPr lang="pt-BR" sz="2200" b="0" i="0">
              <a:effectLst/>
            </a:endParaRPr>
          </a:p>
        </p:txBody>
      </p:sp>
      <p:graphicFrame>
        <p:nvGraphicFramePr>
          <p:cNvPr id="2" name="Tabela 1">
            <a:extLst>
              <a:ext uri="{FF2B5EF4-FFF2-40B4-BE49-F238E27FC236}">
                <a16:creationId xmlns:a16="http://schemas.microsoft.com/office/drawing/2014/main" id="{3CE6233C-44F8-5346-5AD5-ABEB44D1A441}"/>
              </a:ext>
            </a:extLst>
          </p:cNvPr>
          <p:cNvGraphicFramePr>
            <a:graphicFrameLocks noGrp="1"/>
          </p:cNvGraphicFramePr>
          <p:nvPr>
            <p:extLst>
              <p:ext uri="{D42A27DB-BD31-4B8C-83A1-F6EECF244321}">
                <p14:modId xmlns:p14="http://schemas.microsoft.com/office/powerpoint/2010/main" val="2999212767"/>
              </p:ext>
            </p:extLst>
          </p:nvPr>
        </p:nvGraphicFramePr>
        <p:xfrm>
          <a:off x="1183825" y="643467"/>
          <a:ext cx="9824352" cy="5571066"/>
        </p:xfrm>
        <a:graphic>
          <a:graphicData uri="http://schemas.openxmlformats.org/drawingml/2006/table">
            <a:tbl>
              <a:tblPr firstRow="1" bandRow="1">
                <a:solidFill>
                  <a:srgbClr val="F2F2F2">
                    <a:alpha val="30196"/>
                  </a:srgbClr>
                </a:solidFill>
                <a:tableStyleId>{5C22544A-7EE6-4342-B048-85BDC9FD1C3A}</a:tableStyleId>
              </a:tblPr>
              <a:tblGrid>
                <a:gridCol w="3321450">
                  <a:extLst>
                    <a:ext uri="{9D8B030D-6E8A-4147-A177-3AD203B41FA5}">
                      <a16:colId xmlns:a16="http://schemas.microsoft.com/office/drawing/2014/main" val="2686595217"/>
                    </a:ext>
                  </a:extLst>
                </a:gridCol>
                <a:gridCol w="2990868">
                  <a:extLst>
                    <a:ext uri="{9D8B030D-6E8A-4147-A177-3AD203B41FA5}">
                      <a16:colId xmlns:a16="http://schemas.microsoft.com/office/drawing/2014/main" val="1714389735"/>
                    </a:ext>
                  </a:extLst>
                </a:gridCol>
                <a:gridCol w="3512034">
                  <a:extLst>
                    <a:ext uri="{9D8B030D-6E8A-4147-A177-3AD203B41FA5}">
                      <a16:colId xmlns:a16="http://schemas.microsoft.com/office/drawing/2014/main" val="2706741546"/>
                    </a:ext>
                  </a:extLst>
                </a:gridCol>
              </a:tblGrid>
              <a:tr h="477201">
                <a:tc>
                  <a:txBody>
                    <a:bodyPr/>
                    <a:lstStyle/>
                    <a:p>
                      <a:pPr algn="ctr" fontAlgn="ctr">
                        <a:buNone/>
                      </a:pPr>
                      <a:r>
                        <a:rPr lang="pt-BR" sz="1600" b="0" u="none" strike="noStrike" cap="none" spc="0">
                          <a:solidFill>
                            <a:schemeClr val="bg1"/>
                          </a:solidFill>
                          <a:effectLst/>
                        </a:rPr>
                        <a:t>Proibição</a:t>
                      </a:r>
                      <a:endParaRPr lang="pt-BR" sz="1600" b="0" i="0" u="none" strike="noStrike" cap="none" spc="0">
                        <a:solidFill>
                          <a:schemeClr val="bg1"/>
                        </a:solidFill>
                        <a:effectLst/>
                        <a:latin typeface="Arial" panose="020B0604020202020204" pitchFamily="34" charset="0"/>
                      </a:endParaRPr>
                    </a:p>
                  </a:txBody>
                  <a:tcPr marL="121308" marR="5230" marT="93314" marB="93314"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algn="ctr" fontAlgn="ctr">
                        <a:buNone/>
                      </a:pPr>
                      <a:r>
                        <a:rPr lang="pt-BR" sz="1600" b="0" u="none" strike="noStrike" cap="none" spc="0">
                          <a:solidFill>
                            <a:schemeClr val="bg1"/>
                          </a:solidFill>
                          <a:effectLst/>
                        </a:rPr>
                        <a:t>Explicação</a:t>
                      </a:r>
                      <a:endParaRPr lang="pt-BR" sz="1600" b="0" i="0" u="none" strike="noStrike" cap="none" spc="0">
                        <a:solidFill>
                          <a:schemeClr val="bg1"/>
                        </a:solidFill>
                        <a:effectLst/>
                        <a:latin typeface="Arial" panose="020B0604020202020204" pitchFamily="34" charset="0"/>
                      </a:endParaRPr>
                    </a:p>
                  </a:txBody>
                  <a:tcPr marL="121308" marR="5230" marT="93314" marB="93314" anchor="ctr">
                    <a:lnL w="12700" cmpd="sng">
                      <a:noFill/>
                    </a:lnL>
                    <a:lnR w="12700" cmpd="sng">
                      <a:noFill/>
                    </a:lnR>
                    <a:lnT w="19050" cap="flat" cmpd="sng" algn="ctr">
                      <a:noFill/>
                      <a:prstDash val="solid"/>
                    </a:lnT>
                    <a:lnB w="38100" cmpd="sng">
                      <a:noFill/>
                    </a:lnB>
                    <a:solidFill>
                      <a:schemeClr val="accent1"/>
                    </a:solidFill>
                  </a:tcPr>
                </a:tc>
                <a:tc>
                  <a:txBody>
                    <a:bodyPr/>
                    <a:lstStyle/>
                    <a:p>
                      <a:pPr algn="ctr" fontAlgn="ctr">
                        <a:buNone/>
                      </a:pPr>
                      <a:r>
                        <a:rPr lang="pt-BR" sz="1600" b="0" u="none" strike="noStrike" cap="none" spc="0">
                          <a:solidFill>
                            <a:schemeClr val="bg1"/>
                          </a:solidFill>
                          <a:effectLst/>
                        </a:rPr>
                        <a:t>Exemplo prático</a:t>
                      </a:r>
                      <a:endParaRPr lang="pt-BR" sz="1600" b="0" i="0" u="none" strike="noStrike" cap="none" spc="0">
                        <a:solidFill>
                          <a:schemeClr val="bg1"/>
                        </a:solidFill>
                        <a:effectLst/>
                        <a:latin typeface="Arial" panose="020B0604020202020204" pitchFamily="34" charset="0"/>
                      </a:endParaRPr>
                    </a:p>
                  </a:txBody>
                  <a:tcPr marL="121308" marR="5230" marT="93314" marB="9331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536659862"/>
                  </a:ext>
                </a:extLst>
              </a:tr>
              <a:tr h="727695">
                <a:tc>
                  <a:txBody>
                    <a:bodyPr/>
                    <a:lstStyle/>
                    <a:p>
                      <a:pPr algn="l" fontAlgn="ctr">
                        <a:buNone/>
                      </a:pPr>
                      <a:r>
                        <a:rPr lang="pt-BR" sz="1600" u="none" strike="noStrike" cap="none" spc="0">
                          <a:solidFill>
                            <a:schemeClr val="tx1"/>
                          </a:solidFill>
                          <a:effectLst/>
                        </a:rPr>
                        <a:t>Uso indevido do cargo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Utilizar a função para obter vantagem</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Tráfico de influência</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3626043205"/>
                  </a:ext>
                </a:extLst>
              </a:tr>
              <a:tr h="727695">
                <a:tc>
                  <a:txBody>
                    <a:bodyPr/>
                    <a:lstStyle/>
                    <a:p>
                      <a:pPr algn="l" fontAlgn="ctr">
                        <a:buNone/>
                      </a:pPr>
                      <a:r>
                        <a:rPr lang="pt-BR" sz="1600" u="none" strike="noStrike" cap="none" spc="0">
                          <a:solidFill>
                            <a:schemeClr val="tx1"/>
                          </a:solidFill>
                          <a:effectLst/>
                        </a:rPr>
                        <a:t>Valer-se de bens públicos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a:solidFill>
                            <a:schemeClr val="tx1"/>
                          </a:solidFill>
                          <a:effectLst/>
                        </a:rPr>
                        <a:t>Uso pessoal de veículo, sala, servidor</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a:solidFill>
                            <a:schemeClr val="tx1"/>
                          </a:solidFill>
                          <a:effectLst/>
                        </a:rPr>
                        <a:t>Usar carro oficial para fins particulares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725114344"/>
                  </a:ext>
                </a:extLst>
              </a:tr>
              <a:tr h="727695">
                <a:tc>
                  <a:txBody>
                    <a:bodyPr/>
                    <a:lstStyle/>
                    <a:p>
                      <a:pPr algn="l" fontAlgn="ctr">
                        <a:buNone/>
                      </a:pPr>
                      <a:r>
                        <a:rPr lang="pt-BR" sz="1600" u="none" strike="noStrike" cap="none" spc="0">
                          <a:solidFill>
                            <a:schemeClr val="tx1"/>
                          </a:solidFill>
                          <a:effectLst/>
                        </a:rPr>
                        <a:t>Atuação com conflito de interesses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Beneficiar-se ou terceiros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Participar de empresa fornecedora da prefeitura</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4286049669"/>
                  </a:ext>
                </a:extLst>
              </a:tr>
              <a:tr h="727695">
                <a:tc>
                  <a:txBody>
                    <a:bodyPr/>
                    <a:lstStyle/>
                    <a:p>
                      <a:pPr algn="l" fontAlgn="ctr">
                        <a:buNone/>
                      </a:pPr>
                      <a:r>
                        <a:rPr lang="pt-BR" sz="1600" u="none" strike="noStrike" cap="none" spc="0">
                          <a:solidFill>
                            <a:schemeClr val="tx1"/>
                          </a:solidFill>
                          <a:effectLst/>
                        </a:rPr>
                        <a:t>Recebimento de vantagens indevidas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a:solidFill>
                            <a:schemeClr val="tx1"/>
                          </a:solidFill>
                          <a:effectLst/>
                        </a:rPr>
                        <a:t>Propina, presentes, favores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a:solidFill>
                            <a:schemeClr val="tx1"/>
                          </a:solidFill>
                          <a:effectLst/>
                        </a:rPr>
                        <a:t>Presentes acima de valor simbólico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01240513"/>
                  </a:ext>
                </a:extLst>
              </a:tr>
              <a:tr h="727695">
                <a:tc>
                  <a:txBody>
                    <a:bodyPr/>
                    <a:lstStyle/>
                    <a:p>
                      <a:pPr algn="l" fontAlgn="ctr">
                        <a:buNone/>
                      </a:pPr>
                      <a:r>
                        <a:rPr lang="pt-BR" sz="1600" u="none" strike="noStrike" cap="none" spc="0">
                          <a:solidFill>
                            <a:schemeClr val="tx1"/>
                          </a:solidFill>
                          <a:effectLst/>
                        </a:rPr>
                        <a:t>Retirar documentos ou bens sem permissão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Desvio ou ocultação de provas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Levar processo para casa sem autorização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617463696"/>
                  </a:ext>
                </a:extLst>
              </a:tr>
              <a:tr h="727695">
                <a:tc>
                  <a:txBody>
                    <a:bodyPr/>
                    <a:lstStyle/>
                    <a:p>
                      <a:pPr algn="l" fontAlgn="ctr">
                        <a:buNone/>
                      </a:pPr>
                      <a:r>
                        <a:rPr lang="pt-BR" sz="1600" u="none" strike="noStrike" cap="none" spc="0">
                          <a:solidFill>
                            <a:schemeClr val="tx1"/>
                          </a:solidFill>
                          <a:effectLst/>
                        </a:rPr>
                        <a:t>Ofensa a superior, colega ou usuário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a:solidFill>
                            <a:schemeClr val="tx1"/>
                          </a:solidFill>
                          <a:effectLst/>
                        </a:rPr>
                        <a:t>Falta de urbanidade, assédio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dirty="0">
                          <a:solidFill>
                            <a:schemeClr val="tx1"/>
                          </a:solidFill>
                          <a:effectLst/>
                        </a:rPr>
                        <a:t>Agressão verbal a cidadão</a:t>
                      </a:r>
                      <a:endParaRPr lang="pt-BR" sz="1600" b="0" i="0" u="none" strike="noStrike" cap="none" spc="0" dirty="0">
                        <a:solidFill>
                          <a:schemeClr val="tx1"/>
                        </a:solidFill>
                        <a:effectLst/>
                        <a:latin typeface="Arial" panose="020B0604020202020204" pitchFamily="34" charset="0"/>
                      </a:endParaRPr>
                    </a:p>
                  </a:txBody>
                  <a:tcPr marL="121308" marR="5230" marT="93314" marB="93314"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18034923"/>
                  </a:ext>
                </a:extLst>
              </a:tr>
              <a:tr h="727695">
                <a:tc>
                  <a:txBody>
                    <a:bodyPr/>
                    <a:lstStyle/>
                    <a:p>
                      <a:pPr algn="l" fontAlgn="ctr">
                        <a:buNone/>
                      </a:pPr>
                      <a:r>
                        <a:rPr lang="pt-BR" sz="1600" u="none" strike="noStrike" cap="none" spc="0">
                          <a:solidFill>
                            <a:schemeClr val="tx1"/>
                          </a:solidFill>
                          <a:effectLst/>
                        </a:rPr>
                        <a:t>Inscrição em atividades comerciais incompatíveis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38100" cap="flat" cmpd="sng" algn="ctr">
                      <a:no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Não pode gerir empresa quando vedado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algn="l" fontAlgn="ctr">
                        <a:buNone/>
                      </a:pPr>
                      <a:r>
                        <a:rPr lang="pt-BR" sz="1600" u="none" strike="noStrike" cap="none" spc="0" dirty="0">
                          <a:solidFill>
                            <a:schemeClr val="tx1"/>
                          </a:solidFill>
                          <a:effectLst/>
                        </a:rPr>
                        <a:t>Ser </a:t>
                      </a:r>
                      <a:r>
                        <a:rPr lang="pt-BR" sz="1600" u="none" strike="noStrike" cap="none" spc="0" dirty="0" err="1">
                          <a:solidFill>
                            <a:schemeClr val="tx1"/>
                          </a:solidFill>
                          <a:effectLst/>
                        </a:rPr>
                        <a:t>sócio-administrador</a:t>
                      </a:r>
                      <a:r>
                        <a:rPr lang="pt-BR" sz="1600" u="none" strike="noStrike" cap="none" spc="0" dirty="0">
                          <a:solidFill>
                            <a:schemeClr val="tx1"/>
                          </a:solidFill>
                          <a:effectLst/>
                        </a:rPr>
                        <a:t> sem autorização</a:t>
                      </a:r>
                      <a:endParaRPr lang="pt-BR" sz="1600" b="0" i="0" u="none" strike="noStrike" cap="none" spc="0" dirty="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extLst>
                  <a:ext uri="{0D108BD9-81ED-4DB2-BD59-A6C34878D82A}">
                    <a16:rowId xmlns:a16="http://schemas.microsoft.com/office/drawing/2014/main" val="2406167630"/>
                  </a:ext>
                </a:extLst>
              </a:tr>
            </a:tbl>
          </a:graphicData>
        </a:graphic>
      </p:graphicFrame>
    </p:spTree>
    <p:extLst>
      <p:ext uri="{BB962C8B-B14F-4D97-AF65-F5344CB8AC3E}">
        <p14:creationId xmlns:p14="http://schemas.microsoft.com/office/powerpoint/2010/main" val="2153662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BE832AB3-DFAC-04FB-503E-EDAAFECB2462}"/>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257AC399-DADD-BD48-2FBA-924134751470}"/>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A3446838-B796-8F08-6154-74CF91326D8D}"/>
              </a:ext>
            </a:extLst>
          </p:cNvPr>
          <p:cNvSpPr txBox="1"/>
          <p:nvPr/>
        </p:nvSpPr>
        <p:spPr>
          <a:xfrm>
            <a:off x="1371600" y="942109"/>
            <a:ext cx="10058400" cy="4770537"/>
          </a:xfrm>
          <a:prstGeom prst="rect">
            <a:avLst/>
          </a:prstGeom>
          <a:noFill/>
        </p:spPr>
        <p:txBody>
          <a:bodyPr wrap="square">
            <a:spAutoFit/>
          </a:bodyPr>
          <a:lstStyle/>
          <a:p>
            <a:endParaRPr lang="pt-BR" b="1" dirty="0"/>
          </a:p>
          <a:p>
            <a:r>
              <a:rPr lang="pt-BR" sz="2400" b="1" dirty="0"/>
              <a:t>DAS RESPONSABILIDADES DO SERVIDOR</a:t>
            </a:r>
          </a:p>
          <a:p>
            <a:endParaRPr lang="pt-BR" sz="2400" b="1" dirty="0"/>
          </a:p>
          <a:p>
            <a:endParaRPr lang="pt-BR" sz="2400" b="1" dirty="0"/>
          </a:p>
          <a:p>
            <a:r>
              <a:rPr lang="pt-BR" sz="2400" dirty="0"/>
              <a:t>O servidor público pode ser responsabilizado em três esferas, simultaneamente e de forma independente.</a:t>
            </a:r>
          </a:p>
          <a:p>
            <a:endParaRPr lang="pt-BR" sz="2400" dirty="0"/>
          </a:p>
          <a:p>
            <a:endParaRPr lang="pt-BR" sz="2400" dirty="0"/>
          </a:p>
          <a:p>
            <a:r>
              <a:rPr lang="pt-BR" sz="2400" b="1" dirty="0"/>
              <a:t>Conceito</a:t>
            </a:r>
          </a:p>
          <a:p>
            <a:r>
              <a:rPr lang="pt-BR" sz="2400" i="1" dirty="0"/>
              <a:t>Responsabilidade funcional é a possibilidade de o servidor ser punido por ações ou omissões contrárias ao seu dever funcional, causando dano ao Estado ou a terceiros.</a:t>
            </a:r>
            <a:endParaRPr lang="pt-BR" sz="2400" dirty="0"/>
          </a:p>
          <a:p>
            <a:endParaRPr lang="pt-BR" sz="2200" b="0" i="0" dirty="0">
              <a:effectLst/>
            </a:endParaRPr>
          </a:p>
        </p:txBody>
      </p:sp>
    </p:spTree>
    <p:extLst>
      <p:ext uri="{BB962C8B-B14F-4D97-AF65-F5344CB8AC3E}">
        <p14:creationId xmlns:p14="http://schemas.microsoft.com/office/powerpoint/2010/main" val="94017060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863787-4FF3-66E3-2C1C-255F4D6D8A77}"/>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784EF716-9C7F-5B97-425D-C00973BFF518}"/>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pt-BR" sz="2300" b="1" noProof="0" dirty="0"/>
              <a:t>Tipos de responsabilidade</a:t>
            </a:r>
          </a:p>
        </p:txBody>
      </p:sp>
      <p:sp>
        <p:nvSpPr>
          <p:cNvPr id="9" name="CaixaDeTexto 8">
            <a:extLst>
              <a:ext uri="{FF2B5EF4-FFF2-40B4-BE49-F238E27FC236}">
                <a16:creationId xmlns:a16="http://schemas.microsoft.com/office/drawing/2014/main" id="{FE7F5120-6714-4D37-A470-99C0F23D2492}"/>
              </a:ext>
            </a:extLst>
          </p:cNvPr>
          <p:cNvSpPr txBox="1"/>
          <p:nvPr/>
        </p:nvSpPr>
        <p:spPr>
          <a:xfrm>
            <a:off x="1371600" y="942109"/>
            <a:ext cx="10058400" cy="784830"/>
          </a:xfrm>
          <a:prstGeom prst="rect">
            <a:avLst/>
          </a:prstGeom>
          <a:noFill/>
        </p:spPr>
        <p:txBody>
          <a:bodyPr wrap="square">
            <a:spAutoFit/>
          </a:bodyPr>
          <a:lstStyle/>
          <a:p>
            <a:pPr>
              <a:spcAft>
                <a:spcPts val="600"/>
              </a:spcAft>
            </a:pPr>
            <a:endParaRPr lang="pt-BR" b="1"/>
          </a:p>
          <a:p>
            <a:pPr>
              <a:spcAft>
                <a:spcPts val="600"/>
              </a:spcAft>
            </a:pPr>
            <a:endParaRPr lang="pt-BR" sz="2200" b="0" i="0">
              <a:effectLst/>
            </a:endParaRPr>
          </a:p>
        </p:txBody>
      </p:sp>
      <p:graphicFrame>
        <p:nvGraphicFramePr>
          <p:cNvPr id="2" name="Tabela 1">
            <a:extLst>
              <a:ext uri="{FF2B5EF4-FFF2-40B4-BE49-F238E27FC236}">
                <a16:creationId xmlns:a16="http://schemas.microsoft.com/office/drawing/2014/main" id="{59879152-343E-1099-DFC8-6AC7CC45657C}"/>
              </a:ext>
            </a:extLst>
          </p:cNvPr>
          <p:cNvGraphicFramePr>
            <a:graphicFrameLocks noGrp="1"/>
          </p:cNvGraphicFramePr>
          <p:nvPr>
            <p:extLst>
              <p:ext uri="{D42A27DB-BD31-4B8C-83A1-F6EECF244321}">
                <p14:modId xmlns:p14="http://schemas.microsoft.com/office/powerpoint/2010/main" val="966446757"/>
              </p:ext>
            </p:extLst>
          </p:nvPr>
        </p:nvGraphicFramePr>
        <p:xfrm>
          <a:off x="835154" y="2674761"/>
          <a:ext cx="10515596" cy="3360171"/>
        </p:xfrm>
        <a:graphic>
          <a:graphicData uri="http://schemas.openxmlformats.org/drawingml/2006/table">
            <a:tbl>
              <a:tblPr firstRow="1" bandRow="1">
                <a:tableStyleId>{5C22544A-7EE6-4342-B048-85BDC9FD1C3A}</a:tableStyleId>
              </a:tblPr>
              <a:tblGrid>
                <a:gridCol w="3271529">
                  <a:extLst>
                    <a:ext uri="{9D8B030D-6E8A-4147-A177-3AD203B41FA5}">
                      <a16:colId xmlns:a16="http://schemas.microsoft.com/office/drawing/2014/main" val="914447018"/>
                    </a:ext>
                  </a:extLst>
                </a:gridCol>
                <a:gridCol w="3835585">
                  <a:extLst>
                    <a:ext uri="{9D8B030D-6E8A-4147-A177-3AD203B41FA5}">
                      <a16:colId xmlns:a16="http://schemas.microsoft.com/office/drawing/2014/main" val="2636561190"/>
                    </a:ext>
                  </a:extLst>
                </a:gridCol>
                <a:gridCol w="3408482">
                  <a:extLst>
                    <a:ext uri="{9D8B030D-6E8A-4147-A177-3AD203B41FA5}">
                      <a16:colId xmlns:a16="http://schemas.microsoft.com/office/drawing/2014/main" val="2968352789"/>
                    </a:ext>
                  </a:extLst>
                </a:gridCol>
              </a:tblGrid>
              <a:tr h="508377">
                <a:tc>
                  <a:txBody>
                    <a:bodyPr/>
                    <a:lstStyle/>
                    <a:p>
                      <a:pPr algn="ctr" fontAlgn="ctr">
                        <a:buNone/>
                      </a:pPr>
                      <a:r>
                        <a:rPr lang="pt-BR" sz="2900" u="none" strike="noStrike">
                          <a:effectLst/>
                        </a:rPr>
                        <a:t>Tipo</a:t>
                      </a:r>
                      <a:endParaRPr lang="pt-BR" sz="2900" b="1" i="0" u="none" strike="noStrike">
                        <a:solidFill>
                          <a:srgbClr val="000000"/>
                        </a:solidFill>
                        <a:effectLst/>
                        <a:latin typeface="Arial" panose="020B0604020202020204" pitchFamily="34" charset="0"/>
                      </a:endParaRPr>
                    </a:p>
                  </a:txBody>
                  <a:tcPr marL="21934" marR="21934" marT="21934" marB="0" anchor="ctr"/>
                </a:tc>
                <a:tc>
                  <a:txBody>
                    <a:bodyPr/>
                    <a:lstStyle/>
                    <a:p>
                      <a:pPr algn="ctr" fontAlgn="ctr">
                        <a:buNone/>
                      </a:pPr>
                      <a:r>
                        <a:rPr lang="pt-BR" sz="2900" u="none" strike="noStrike">
                          <a:effectLst/>
                        </a:rPr>
                        <a:t>Fundamentação</a:t>
                      </a:r>
                      <a:endParaRPr lang="pt-BR" sz="2900" b="1" i="0" u="none" strike="noStrike">
                        <a:solidFill>
                          <a:srgbClr val="000000"/>
                        </a:solidFill>
                        <a:effectLst/>
                        <a:latin typeface="Arial" panose="020B0604020202020204" pitchFamily="34" charset="0"/>
                      </a:endParaRPr>
                    </a:p>
                  </a:txBody>
                  <a:tcPr marL="21934" marR="21934" marT="21934" marB="0" anchor="ctr"/>
                </a:tc>
                <a:tc>
                  <a:txBody>
                    <a:bodyPr/>
                    <a:lstStyle/>
                    <a:p>
                      <a:pPr algn="ctr" fontAlgn="ctr">
                        <a:buNone/>
                      </a:pPr>
                      <a:r>
                        <a:rPr lang="pt-BR" sz="2900" u="none" strike="noStrike">
                          <a:effectLst/>
                        </a:rPr>
                        <a:t>Exemplo</a:t>
                      </a:r>
                      <a:endParaRPr lang="pt-BR" sz="2900" b="1" i="0" u="none" strike="noStrike">
                        <a:solidFill>
                          <a:srgbClr val="000000"/>
                        </a:solidFill>
                        <a:effectLst/>
                        <a:latin typeface="Arial" panose="020B0604020202020204" pitchFamily="34" charset="0"/>
                      </a:endParaRPr>
                    </a:p>
                  </a:txBody>
                  <a:tcPr marL="21934" marR="21934" marT="21934" marB="0" anchor="ctr"/>
                </a:tc>
                <a:extLst>
                  <a:ext uri="{0D108BD9-81ED-4DB2-BD59-A6C34878D82A}">
                    <a16:rowId xmlns:a16="http://schemas.microsoft.com/office/drawing/2014/main" val="3825847742"/>
                  </a:ext>
                </a:extLst>
              </a:tr>
              <a:tr h="950598">
                <a:tc>
                  <a:txBody>
                    <a:bodyPr/>
                    <a:lstStyle/>
                    <a:p>
                      <a:pPr algn="l" fontAlgn="ctr">
                        <a:buNone/>
                      </a:pPr>
                      <a:r>
                        <a:rPr lang="pt-BR" sz="2900" u="none" strike="noStrike">
                          <a:effectLst/>
                        </a:rPr>
                        <a:t>Administrativa</a:t>
                      </a:r>
                      <a:endParaRPr lang="pt-BR" sz="2900" b="0" i="0" u="none" strike="noStrike">
                        <a:solidFill>
                          <a:srgbClr val="000000"/>
                        </a:solidFill>
                        <a:effectLst/>
                        <a:latin typeface="Arial" panose="020B0604020202020204" pitchFamily="34" charset="0"/>
                      </a:endParaRPr>
                    </a:p>
                  </a:txBody>
                  <a:tcPr marL="21934" marR="21934" marT="21934" marB="0" anchor="ctr"/>
                </a:tc>
                <a:tc>
                  <a:txBody>
                    <a:bodyPr/>
                    <a:lstStyle/>
                    <a:p>
                      <a:pPr algn="l" fontAlgn="ctr">
                        <a:buNone/>
                      </a:pPr>
                      <a:r>
                        <a:rPr lang="pt-BR" sz="2900" u="none" strike="noStrike" dirty="0">
                          <a:effectLst/>
                        </a:rPr>
                        <a:t>Regime disciplinar e Estatuto</a:t>
                      </a:r>
                      <a:endParaRPr lang="pt-BR" sz="2900" b="0" i="0" u="none" strike="noStrike" dirty="0">
                        <a:solidFill>
                          <a:srgbClr val="000000"/>
                        </a:solidFill>
                        <a:effectLst/>
                        <a:latin typeface="Arial" panose="020B0604020202020204" pitchFamily="34" charset="0"/>
                      </a:endParaRPr>
                    </a:p>
                  </a:txBody>
                  <a:tcPr marL="21934" marR="21934" marT="21934" marB="0" anchor="ctr"/>
                </a:tc>
                <a:tc>
                  <a:txBody>
                    <a:bodyPr/>
                    <a:lstStyle/>
                    <a:p>
                      <a:pPr algn="l" fontAlgn="ctr">
                        <a:buNone/>
                      </a:pPr>
                      <a:r>
                        <a:rPr lang="pt-BR" sz="2900" u="none" strike="noStrike">
                          <a:effectLst/>
                        </a:rPr>
                        <a:t>Advertência por desrespeito</a:t>
                      </a:r>
                      <a:endParaRPr lang="pt-BR" sz="2900" b="0" i="0" u="none" strike="noStrike">
                        <a:solidFill>
                          <a:srgbClr val="000000"/>
                        </a:solidFill>
                        <a:effectLst/>
                        <a:latin typeface="Arial" panose="020B0604020202020204" pitchFamily="34" charset="0"/>
                      </a:endParaRPr>
                    </a:p>
                  </a:txBody>
                  <a:tcPr marL="21934" marR="21934" marT="21934" marB="0" anchor="ctr"/>
                </a:tc>
                <a:extLst>
                  <a:ext uri="{0D108BD9-81ED-4DB2-BD59-A6C34878D82A}">
                    <a16:rowId xmlns:a16="http://schemas.microsoft.com/office/drawing/2014/main" val="923304787"/>
                  </a:ext>
                </a:extLst>
              </a:tr>
              <a:tr h="950598">
                <a:tc>
                  <a:txBody>
                    <a:bodyPr/>
                    <a:lstStyle/>
                    <a:p>
                      <a:pPr algn="l" fontAlgn="ctr">
                        <a:buNone/>
                      </a:pPr>
                      <a:r>
                        <a:rPr lang="pt-BR" sz="2900" u="none" strike="noStrike">
                          <a:effectLst/>
                        </a:rPr>
                        <a:t>Civil</a:t>
                      </a:r>
                      <a:endParaRPr lang="pt-BR" sz="2900" b="0" i="0" u="none" strike="noStrike">
                        <a:solidFill>
                          <a:srgbClr val="000000"/>
                        </a:solidFill>
                        <a:effectLst/>
                        <a:latin typeface="Arial" panose="020B0604020202020204" pitchFamily="34" charset="0"/>
                      </a:endParaRPr>
                    </a:p>
                  </a:txBody>
                  <a:tcPr marL="21934" marR="21934" marT="21934" marB="0" anchor="ctr"/>
                </a:tc>
                <a:tc>
                  <a:txBody>
                    <a:bodyPr/>
                    <a:lstStyle/>
                    <a:p>
                      <a:pPr algn="l" fontAlgn="ctr">
                        <a:buNone/>
                      </a:pPr>
                      <a:r>
                        <a:rPr lang="pt-BR" sz="2900" u="none" strike="noStrike">
                          <a:effectLst/>
                        </a:rPr>
                        <a:t>Reposição ao erário</a:t>
                      </a:r>
                      <a:endParaRPr lang="pt-BR" sz="2900" b="0" i="0" u="none" strike="noStrike">
                        <a:solidFill>
                          <a:srgbClr val="000000"/>
                        </a:solidFill>
                        <a:effectLst/>
                        <a:latin typeface="Arial" panose="020B0604020202020204" pitchFamily="34" charset="0"/>
                      </a:endParaRPr>
                    </a:p>
                  </a:txBody>
                  <a:tcPr marL="21934" marR="21934" marT="21934" marB="0" anchor="ctr"/>
                </a:tc>
                <a:tc>
                  <a:txBody>
                    <a:bodyPr/>
                    <a:lstStyle/>
                    <a:p>
                      <a:pPr algn="l" fontAlgn="ctr">
                        <a:buNone/>
                      </a:pPr>
                      <a:r>
                        <a:rPr lang="pt-BR" sz="2900" u="none" strike="noStrike">
                          <a:effectLst/>
                        </a:rPr>
                        <a:t>Ressarcimento por dano ao patrimônio</a:t>
                      </a:r>
                      <a:endParaRPr lang="pt-BR" sz="2900" b="0" i="0" u="none" strike="noStrike">
                        <a:solidFill>
                          <a:srgbClr val="000000"/>
                        </a:solidFill>
                        <a:effectLst/>
                        <a:latin typeface="Arial" panose="020B0604020202020204" pitchFamily="34" charset="0"/>
                      </a:endParaRPr>
                    </a:p>
                  </a:txBody>
                  <a:tcPr marL="21934" marR="21934" marT="21934" marB="0" anchor="ctr"/>
                </a:tc>
                <a:extLst>
                  <a:ext uri="{0D108BD9-81ED-4DB2-BD59-A6C34878D82A}">
                    <a16:rowId xmlns:a16="http://schemas.microsoft.com/office/drawing/2014/main" val="2839296934"/>
                  </a:ext>
                </a:extLst>
              </a:tr>
              <a:tr h="950598">
                <a:tc>
                  <a:txBody>
                    <a:bodyPr/>
                    <a:lstStyle/>
                    <a:p>
                      <a:pPr algn="l" fontAlgn="ctr">
                        <a:buNone/>
                      </a:pPr>
                      <a:r>
                        <a:rPr lang="pt-BR" sz="2900" u="none" strike="noStrike">
                          <a:effectLst/>
                        </a:rPr>
                        <a:t>Penal</a:t>
                      </a:r>
                      <a:endParaRPr lang="pt-BR" sz="2900" b="0" i="0" u="none" strike="noStrike">
                        <a:solidFill>
                          <a:srgbClr val="000000"/>
                        </a:solidFill>
                        <a:effectLst/>
                        <a:latin typeface="Arial" panose="020B0604020202020204" pitchFamily="34" charset="0"/>
                      </a:endParaRPr>
                    </a:p>
                  </a:txBody>
                  <a:tcPr marL="21934" marR="21934" marT="21934" marB="0" anchor="ctr"/>
                </a:tc>
                <a:tc>
                  <a:txBody>
                    <a:bodyPr/>
                    <a:lstStyle/>
                    <a:p>
                      <a:pPr algn="l" fontAlgn="ctr">
                        <a:buNone/>
                      </a:pPr>
                      <a:r>
                        <a:rPr lang="pt-BR" sz="2900" u="none" strike="noStrike">
                          <a:effectLst/>
                        </a:rPr>
                        <a:t>Código Penal e leis especiais</a:t>
                      </a:r>
                      <a:endParaRPr lang="pt-BR" sz="2900" b="0" i="0" u="none" strike="noStrike">
                        <a:solidFill>
                          <a:srgbClr val="000000"/>
                        </a:solidFill>
                        <a:effectLst/>
                        <a:latin typeface="Arial" panose="020B0604020202020204" pitchFamily="34" charset="0"/>
                      </a:endParaRPr>
                    </a:p>
                  </a:txBody>
                  <a:tcPr marL="21934" marR="21934" marT="21934" marB="0" anchor="ctr"/>
                </a:tc>
                <a:tc>
                  <a:txBody>
                    <a:bodyPr/>
                    <a:lstStyle/>
                    <a:p>
                      <a:pPr algn="l" fontAlgn="ctr">
                        <a:buNone/>
                      </a:pPr>
                      <a:r>
                        <a:rPr lang="pt-BR" sz="2900" u="none" strike="noStrike" dirty="0">
                          <a:effectLst/>
                        </a:rPr>
                        <a:t>Corrupção passiva, peculato</a:t>
                      </a:r>
                      <a:endParaRPr lang="pt-BR" sz="2900" b="0" i="0" u="none" strike="noStrike" dirty="0">
                        <a:solidFill>
                          <a:srgbClr val="000000"/>
                        </a:solidFill>
                        <a:effectLst/>
                        <a:latin typeface="Arial" panose="020B0604020202020204" pitchFamily="34" charset="0"/>
                      </a:endParaRPr>
                    </a:p>
                  </a:txBody>
                  <a:tcPr marL="21934" marR="21934" marT="21934" marB="0" anchor="ctr"/>
                </a:tc>
                <a:extLst>
                  <a:ext uri="{0D108BD9-81ED-4DB2-BD59-A6C34878D82A}">
                    <a16:rowId xmlns:a16="http://schemas.microsoft.com/office/drawing/2014/main" val="2071746654"/>
                  </a:ext>
                </a:extLst>
              </a:tr>
            </a:tbl>
          </a:graphicData>
        </a:graphic>
      </p:graphicFrame>
    </p:spTree>
    <p:extLst>
      <p:ext uri="{BB962C8B-B14F-4D97-AF65-F5344CB8AC3E}">
        <p14:creationId xmlns:p14="http://schemas.microsoft.com/office/powerpoint/2010/main" val="133453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33204" y="1714930"/>
            <a:ext cx="11401778" cy="877163"/>
          </a:xfrm>
          <a:prstGeom prst="rect">
            <a:avLst/>
          </a:prstGeom>
          <a:noFill/>
        </p:spPr>
        <p:txBody>
          <a:bodyPr wrap="square" rtlCol="0">
            <a:spAutoFit/>
          </a:bodyPr>
          <a:lstStyle/>
          <a:p>
            <a:pPr algn="ctr"/>
            <a:r>
              <a:rPr lang="pt-BR" sz="2300" b="1" dirty="0" err="1"/>
              <a:t>MasterClass</a:t>
            </a:r>
            <a:endParaRPr lang="pt-BR" sz="2300" b="1" dirty="0"/>
          </a:p>
          <a:p>
            <a:pPr algn="ctr"/>
            <a:r>
              <a:rPr lang="pt-BR" sz="2800" b="1" dirty="0"/>
              <a:t>Sindicâncias e PAD</a:t>
            </a:r>
          </a:p>
        </p:txBody>
      </p:sp>
      <p:sp>
        <p:nvSpPr>
          <p:cNvPr id="4" name="CaixaDeTexto 3"/>
          <p:cNvSpPr txBox="1"/>
          <p:nvPr/>
        </p:nvSpPr>
        <p:spPr>
          <a:xfrm>
            <a:off x="281709" y="3193472"/>
            <a:ext cx="11379200" cy="1015663"/>
          </a:xfrm>
          <a:prstGeom prst="rect">
            <a:avLst/>
          </a:prstGeom>
          <a:noFill/>
        </p:spPr>
        <p:txBody>
          <a:bodyPr wrap="square" rtlCol="0">
            <a:spAutoFit/>
          </a:bodyPr>
          <a:lstStyle/>
          <a:p>
            <a:pPr algn="ctr"/>
            <a:endParaRPr lang="pt-BR" u="sng" dirty="0"/>
          </a:p>
          <a:p>
            <a:pPr algn="ctr"/>
            <a:r>
              <a:rPr lang="pt-BR" u="sng" dirty="0"/>
              <a:t>06/11/2025</a:t>
            </a:r>
          </a:p>
          <a:p>
            <a:pPr algn="ctr"/>
            <a:endParaRPr lang="pt-BR" sz="2400" dirty="0"/>
          </a:p>
        </p:txBody>
      </p:sp>
    </p:spTree>
    <p:extLst>
      <p:ext uri="{BB962C8B-B14F-4D97-AF65-F5344CB8AC3E}">
        <p14:creationId xmlns:p14="http://schemas.microsoft.com/office/powerpoint/2010/main" val="33196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651108B-C1B7-BF64-7349-915DEC95F4F3}"/>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8F89A9E-5947-BBEA-C7AE-ECCBEB043140}"/>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B82B4E1F-3674-DF86-8ABF-04583326ABDA}"/>
              </a:ext>
            </a:extLst>
          </p:cNvPr>
          <p:cNvSpPr txBox="1"/>
          <p:nvPr/>
        </p:nvSpPr>
        <p:spPr>
          <a:xfrm>
            <a:off x="1371600" y="942109"/>
            <a:ext cx="6466114" cy="5509200"/>
          </a:xfrm>
          <a:prstGeom prst="rect">
            <a:avLst/>
          </a:prstGeom>
          <a:noFill/>
        </p:spPr>
        <p:txBody>
          <a:bodyPr wrap="square">
            <a:spAutoFit/>
          </a:bodyPr>
          <a:lstStyle/>
          <a:p>
            <a:endParaRPr lang="pt-BR" b="1" dirty="0"/>
          </a:p>
          <a:p>
            <a:r>
              <a:rPr lang="pt-BR" sz="2400" b="1" dirty="0"/>
              <a:t>Independência das instâncias</a:t>
            </a:r>
          </a:p>
          <a:p>
            <a:endParaRPr lang="pt-BR" sz="2400" b="1" dirty="0"/>
          </a:p>
          <a:p>
            <a:r>
              <a:rPr lang="pt-BR" sz="2400" dirty="0"/>
              <a:t>Punição administrativa independe da civil e penal</a:t>
            </a:r>
          </a:p>
          <a:p>
            <a:pPr lvl="3"/>
            <a:r>
              <a:rPr lang="pt-BR" sz="2400" dirty="0"/>
              <a:t>Só existe vinculação quando:</a:t>
            </a:r>
            <a:br>
              <a:rPr lang="pt-BR" sz="2400" dirty="0"/>
            </a:br>
            <a:r>
              <a:rPr lang="pt-BR" sz="2400" b="1" dirty="0"/>
              <a:t>✅ decisão penal reconhecer que o fato não existiu ou</a:t>
            </a:r>
            <a:br>
              <a:rPr lang="pt-BR" sz="2400" b="1" dirty="0"/>
            </a:br>
            <a:r>
              <a:rPr lang="pt-BR" sz="2400" b="1" dirty="0"/>
              <a:t>✅ que o servidor não foi o autor</a:t>
            </a:r>
          </a:p>
          <a:p>
            <a:pPr lvl="3"/>
            <a:endParaRPr lang="pt-BR" sz="2400" b="1" dirty="0"/>
          </a:p>
          <a:p>
            <a:r>
              <a:rPr lang="pt-BR" sz="2400" b="1" dirty="0"/>
              <a:t>Elementos da responsabilidade disciplinar</a:t>
            </a:r>
          </a:p>
          <a:p>
            <a:pPr marL="1257300" lvl="2" indent="-342900">
              <a:buFont typeface="Wingdings" panose="05000000000000000000" pitchFamily="2" charset="2"/>
              <a:buChar char="Ø"/>
            </a:pPr>
            <a:r>
              <a:rPr lang="pt-BR" sz="2400" dirty="0"/>
              <a:t>Conduta</a:t>
            </a:r>
          </a:p>
          <a:p>
            <a:pPr marL="1257300" lvl="2" indent="-342900">
              <a:buFont typeface="Wingdings" panose="05000000000000000000" pitchFamily="2" charset="2"/>
              <a:buChar char="Ø"/>
            </a:pPr>
            <a:r>
              <a:rPr lang="pt-BR" sz="2400" dirty="0"/>
              <a:t>Nexo funcional</a:t>
            </a:r>
          </a:p>
          <a:p>
            <a:pPr marL="1257300" lvl="2" indent="-342900">
              <a:buFont typeface="Wingdings" panose="05000000000000000000" pitchFamily="2" charset="2"/>
              <a:buChar char="Ø"/>
            </a:pPr>
            <a:r>
              <a:rPr lang="pt-BR" sz="2400" dirty="0"/>
              <a:t>Dolo ou culpa</a:t>
            </a:r>
          </a:p>
          <a:p>
            <a:pPr marL="1257300" lvl="2" indent="-342900">
              <a:buFont typeface="Wingdings" panose="05000000000000000000" pitchFamily="2" charset="2"/>
              <a:buChar char="Ø"/>
            </a:pPr>
            <a:r>
              <a:rPr lang="pt-BR" sz="2400" dirty="0"/>
              <a:t>Dano ou risco ao interesse público</a:t>
            </a:r>
          </a:p>
          <a:p>
            <a:endParaRPr lang="pt-BR" sz="2200" b="0" i="0" dirty="0">
              <a:effectLst/>
            </a:endParaRPr>
          </a:p>
        </p:txBody>
      </p:sp>
      <p:graphicFrame>
        <p:nvGraphicFramePr>
          <p:cNvPr id="2" name="Tabela 1">
            <a:extLst>
              <a:ext uri="{FF2B5EF4-FFF2-40B4-BE49-F238E27FC236}">
                <a16:creationId xmlns:a16="http://schemas.microsoft.com/office/drawing/2014/main" id="{778BEA3E-7816-A4B5-7DC9-D3F9999FE6E3}"/>
              </a:ext>
            </a:extLst>
          </p:cNvPr>
          <p:cNvGraphicFramePr>
            <a:graphicFrameLocks noGrp="1"/>
          </p:cNvGraphicFramePr>
          <p:nvPr>
            <p:extLst>
              <p:ext uri="{D42A27DB-BD31-4B8C-83A1-F6EECF244321}">
                <p14:modId xmlns:p14="http://schemas.microsoft.com/office/powerpoint/2010/main" val="2562084048"/>
              </p:ext>
            </p:extLst>
          </p:nvPr>
        </p:nvGraphicFramePr>
        <p:xfrm>
          <a:off x="7837714" y="2692839"/>
          <a:ext cx="3862874" cy="2448327"/>
        </p:xfrm>
        <a:graphic>
          <a:graphicData uri="http://schemas.openxmlformats.org/drawingml/2006/table">
            <a:tbl>
              <a:tblPr>
                <a:tableStyleId>{5C22544A-7EE6-4342-B048-85BDC9FD1C3A}</a:tableStyleId>
              </a:tblPr>
              <a:tblGrid>
                <a:gridCol w="1513616">
                  <a:extLst>
                    <a:ext uri="{9D8B030D-6E8A-4147-A177-3AD203B41FA5}">
                      <a16:colId xmlns:a16="http://schemas.microsoft.com/office/drawing/2014/main" val="1076218081"/>
                    </a:ext>
                  </a:extLst>
                </a:gridCol>
                <a:gridCol w="2349258">
                  <a:extLst>
                    <a:ext uri="{9D8B030D-6E8A-4147-A177-3AD203B41FA5}">
                      <a16:colId xmlns:a16="http://schemas.microsoft.com/office/drawing/2014/main" val="3144242184"/>
                    </a:ext>
                  </a:extLst>
                </a:gridCol>
              </a:tblGrid>
              <a:tr h="311066">
                <a:tc>
                  <a:txBody>
                    <a:bodyPr/>
                    <a:lstStyle/>
                    <a:p>
                      <a:pPr algn="ctr" fontAlgn="ctr">
                        <a:buNone/>
                      </a:pPr>
                      <a:r>
                        <a:rPr lang="pt-BR" sz="1000" u="none" strike="noStrike">
                          <a:effectLst/>
                        </a:rPr>
                        <a:t>Conduta</a:t>
                      </a:r>
                      <a:endParaRPr lang="pt-BR" sz="10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buNone/>
                      </a:pPr>
                      <a:r>
                        <a:rPr lang="pt-BR" sz="1000" u="none" strike="noStrike">
                          <a:effectLst/>
                        </a:rPr>
                        <a:t>Consequência</a:t>
                      </a:r>
                      <a:endParaRPr lang="pt-BR" sz="1000" b="1"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87677049"/>
                  </a:ext>
                </a:extLst>
              </a:tr>
              <a:tr h="892993">
                <a:tc>
                  <a:txBody>
                    <a:bodyPr/>
                    <a:lstStyle/>
                    <a:p>
                      <a:pPr algn="l" fontAlgn="ctr">
                        <a:buNone/>
                      </a:pPr>
                      <a:r>
                        <a:rPr lang="pt-BR" sz="1000" u="none" strike="noStrike" dirty="0">
                          <a:effectLst/>
                        </a:rPr>
                        <a:t>Quebra de sigilo funcional</a:t>
                      </a:r>
                      <a:endParaRPr lang="pt-BR" sz="10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buNone/>
                      </a:pPr>
                      <a:r>
                        <a:rPr lang="pt-BR" sz="1000" u="none" strike="noStrike" dirty="0">
                          <a:effectLst/>
                        </a:rPr>
                        <a:t>Processo administrativo + possível crime</a:t>
                      </a:r>
                      <a:endParaRPr lang="pt-BR" sz="10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392664060"/>
                  </a:ext>
                </a:extLst>
              </a:tr>
              <a:tr h="622134">
                <a:tc>
                  <a:txBody>
                    <a:bodyPr/>
                    <a:lstStyle/>
                    <a:p>
                      <a:pPr algn="l" fontAlgn="ctr">
                        <a:buNone/>
                      </a:pPr>
                      <a:r>
                        <a:rPr lang="pt-BR" sz="1000" u="none" strike="noStrike" dirty="0">
                          <a:effectLst/>
                        </a:rPr>
                        <a:t>Dano a veículo oficial</a:t>
                      </a:r>
                      <a:endParaRPr lang="pt-BR" sz="10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buNone/>
                      </a:pPr>
                      <a:r>
                        <a:rPr lang="pt-BR" sz="1000" u="none" strike="noStrike" dirty="0">
                          <a:effectLst/>
                        </a:rPr>
                        <a:t>Ressarcimento + suspensão</a:t>
                      </a:r>
                      <a:endParaRPr lang="pt-BR" sz="10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115737321"/>
                  </a:ext>
                </a:extLst>
              </a:tr>
              <a:tr h="622134">
                <a:tc>
                  <a:txBody>
                    <a:bodyPr/>
                    <a:lstStyle/>
                    <a:p>
                      <a:pPr algn="l" fontAlgn="ctr">
                        <a:buNone/>
                      </a:pPr>
                      <a:r>
                        <a:rPr lang="pt-BR" sz="1000" u="none" strike="noStrike">
                          <a:effectLst/>
                        </a:rPr>
                        <a:t>Assédio moral</a:t>
                      </a:r>
                      <a:endParaRPr lang="pt-BR" sz="10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buNone/>
                      </a:pPr>
                      <a:r>
                        <a:rPr lang="pt-BR" sz="1000" u="none" strike="noStrike" dirty="0">
                          <a:effectLst/>
                        </a:rPr>
                        <a:t>PAD + possível indenização civil</a:t>
                      </a:r>
                      <a:endParaRPr lang="pt-BR" sz="10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163597981"/>
                  </a:ext>
                </a:extLst>
              </a:tr>
            </a:tbl>
          </a:graphicData>
        </a:graphic>
      </p:graphicFrame>
    </p:spTree>
    <p:extLst>
      <p:ext uri="{BB962C8B-B14F-4D97-AF65-F5344CB8AC3E}">
        <p14:creationId xmlns:p14="http://schemas.microsoft.com/office/powerpoint/2010/main" val="152355129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DF4177-76C4-A1ED-A941-4C2F127415A4}"/>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aixaDeTexto 5">
            <a:extLst>
              <a:ext uri="{FF2B5EF4-FFF2-40B4-BE49-F238E27FC236}">
                <a16:creationId xmlns:a16="http://schemas.microsoft.com/office/drawing/2014/main" id="{9817CCC9-34E8-4D6F-4E57-005C5A85B9BE}"/>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algn="ctr">
              <a:lnSpc>
                <a:spcPct val="90000"/>
              </a:lnSpc>
              <a:spcAft>
                <a:spcPts val="600"/>
              </a:spcAft>
            </a:pPr>
            <a:endParaRPr lang="en-US" sz="2000" dirty="0"/>
          </a:p>
        </p:txBody>
      </p:sp>
      <p:sp>
        <p:nvSpPr>
          <p:cNvPr id="9" name="CaixaDeTexto 8">
            <a:extLst>
              <a:ext uri="{FF2B5EF4-FFF2-40B4-BE49-F238E27FC236}">
                <a16:creationId xmlns:a16="http://schemas.microsoft.com/office/drawing/2014/main" id="{9AB7D26C-4837-BA0E-2807-220D4BF48C17}"/>
              </a:ext>
            </a:extLst>
          </p:cNvPr>
          <p:cNvSpPr txBox="1"/>
          <p:nvPr/>
        </p:nvSpPr>
        <p:spPr>
          <a:xfrm>
            <a:off x="1371600" y="942109"/>
            <a:ext cx="6466114" cy="784830"/>
          </a:xfrm>
          <a:prstGeom prst="rect">
            <a:avLst/>
          </a:prstGeom>
          <a:noFill/>
        </p:spPr>
        <p:txBody>
          <a:bodyPr wrap="square">
            <a:spAutoFit/>
          </a:bodyPr>
          <a:lstStyle/>
          <a:p>
            <a:pPr>
              <a:spcAft>
                <a:spcPts val="600"/>
              </a:spcAft>
            </a:pPr>
            <a:endParaRPr lang="pt-BR" b="1"/>
          </a:p>
          <a:p>
            <a:pPr>
              <a:spcAft>
                <a:spcPts val="600"/>
              </a:spcAft>
            </a:pPr>
            <a:endParaRPr lang="pt-BR" sz="2200" b="0" i="0">
              <a:effectLst/>
            </a:endParaRPr>
          </a:p>
        </p:txBody>
      </p:sp>
      <p:graphicFrame>
        <p:nvGraphicFramePr>
          <p:cNvPr id="2" name="Tabela 1">
            <a:extLst>
              <a:ext uri="{FF2B5EF4-FFF2-40B4-BE49-F238E27FC236}">
                <a16:creationId xmlns:a16="http://schemas.microsoft.com/office/drawing/2014/main" id="{875B8E56-19F5-15DA-CC3C-D265B3776243}"/>
              </a:ext>
            </a:extLst>
          </p:cNvPr>
          <p:cNvGraphicFramePr>
            <a:graphicFrameLocks noGrp="1"/>
          </p:cNvGraphicFramePr>
          <p:nvPr>
            <p:extLst>
              <p:ext uri="{D42A27DB-BD31-4B8C-83A1-F6EECF244321}">
                <p14:modId xmlns:p14="http://schemas.microsoft.com/office/powerpoint/2010/main" val="3623005826"/>
              </p:ext>
            </p:extLst>
          </p:nvPr>
        </p:nvGraphicFramePr>
        <p:xfrm>
          <a:off x="228600" y="788069"/>
          <a:ext cx="11658601" cy="3834064"/>
        </p:xfrm>
        <a:graphic>
          <a:graphicData uri="http://schemas.openxmlformats.org/drawingml/2006/table">
            <a:tbl>
              <a:tblPr firstRow="1" bandRow="1">
                <a:noFill/>
                <a:tableStyleId>{5C22544A-7EE6-4342-B048-85BDC9FD1C3A}</a:tableStyleId>
              </a:tblPr>
              <a:tblGrid>
                <a:gridCol w="4597643">
                  <a:extLst>
                    <a:ext uri="{9D8B030D-6E8A-4147-A177-3AD203B41FA5}">
                      <a16:colId xmlns:a16="http://schemas.microsoft.com/office/drawing/2014/main" val="1076218081"/>
                    </a:ext>
                  </a:extLst>
                </a:gridCol>
                <a:gridCol w="7060958">
                  <a:extLst>
                    <a:ext uri="{9D8B030D-6E8A-4147-A177-3AD203B41FA5}">
                      <a16:colId xmlns:a16="http://schemas.microsoft.com/office/drawing/2014/main" val="3144242184"/>
                    </a:ext>
                  </a:extLst>
                </a:gridCol>
              </a:tblGrid>
              <a:tr h="738820">
                <a:tc>
                  <a:txBody>
                    <a:bodyPr/>
                    <a:lstStyle/>
                    <a:p>
                      <a:pPr algn="ctr" fontAlgn="ctr">
                        <a:buNone/>
                      </a:pPr>
                      <a:r>
                        <a:rPr lang="pt-BR" sz="2200" b="1" u="none" strike="noStrike" cap="all" spc="60">
                          <a:solidFill>
                            <a:schemeClr val="tx1"/>
                          </a:solidFill>
                          <a:effectLst/>
                        </a:rPr>
                        <a:t>Conduta</a:t>
                      </a:r>
                      <a:endParaRPr lang="pt-BR" sz="2200" b="1" i="0" u="none" strike="noStrike" cap="all" spc="60">
                        <a:solidFill>
                          <a:schemeClr val="tx1"/>
                        </a:solidFill>
                        <a:effectLst/>
                        <a:latin typeface="Arial" panose="020B0604020202020204" pitchFamily="34" charset="0"/>
                      </a:endParaRPr>
                    </a:p>
                  </a:txBody>
                  <a:tcPr marL="29075" marR="29075" marT="167913" marB="167913" anchor="b">
                    <a:lnL w="12700" cap="flat" cmpd="sng" algn="ctr">
                      <a:solidFill>
                        <a:schemeClr val="tx1"/>
                      </a:solidFill>
                      <a:prstDash val="solid"/>
                    </a:lnL>
                    <a:lnR w="12700" cmpd="sng">
                      <a:noFill/>
                      <a:prstDash val="solid"/>
                    </a:lnR>
                    <a:lnT w="12700" cmpd="sng">
                      <a:noFill/>
                    </a:lnT>
                    <a:lnB w="12700" cmpd="sng">
                      <a:noFill/>
                      <a:prstDash val="solid"/>
                    </a:lnB>
                    <a:noFill/>
                  </a:tcPr>
                </a:tc>
                <a:tc>
                  <a:txBody>
                    <a:bodyPr/>
                    <a:lstStyle/>
                    <a:p>
                      <a:pPr algn="ctr" fontAlgn="ctr">
                        <a:buNone/>
                      </a:pPr>
                      <a:r>
                        <a:rPr lang="pt-BR" sz="2200" b="1" u="none" strike="noStrike" cap="all" spc="60">
                          <a:solidFill>
                            <a:schemeClr val="tx1"/>
                          </a:solidFill>
                          <a:effectLst/>
                        </a:rPr>
                        <a:t>Consequência</a:t>
                      </a:r>
                      <a:endParaRPr lang="pt-BR" sz="2200" b="1" i="0" u="none" strike="noStrike" cap="all" spc="60">
                        <a:solidFill>
                          <a:schemeClr val="tx1"/>
                        </a:solidFill>
                        <a:effectLst/>
                        <a:latin typeface="Arial" panose="020B0604020202020204" pitchFamily="34" charset="0"/>
                      </a:endParaRPr>
                    </a:p>
                  </a:txBody>
                  <a:tcPr marL="29075" marR="29075" marT="167913" marB="167913" anchor="b">
                    <a:lnL w="12700" cmpd="sng">
                      <a:noFill/>
                      <a:prstDash val="solid"/>
                    </a:lnL>
                    <a:lnR w="12700" cmpd="sng">
                      <a:noFill/>
                      <a:prstDash val="solid"/>
                    </a:lnR>
                    <a:lnT w="12700" cmpd="sng">
                      <a:noFill/>
                    </a:lnT>
                    <a:lnB w="12700" cmpd="sng">
                      <a:noFill/>
                      <a:prstDash val="solid"/>
                    </a:lnB>
                    <a:noFill/>
                  </a:tcPr>
                </a:tc>
                <a:extLst>
                  <a:ext uri="{0D108BD9-81ED-4DB2-BD59-A6C34878D82A}">
                    <a16:rowId xmlns:a16="http://schemas.microsoft.com/office/drawing/2014/main" val="1087677049"/>
                  </a:ext>
                </a:extLst>
              </a:tr>
              <a:tr h="1031748">
                <a:tc>
                  <a:txBody>
                    <a:bodyPr/>
                    <a:lstStyle/>
                    <a:p>
                      <a:pPr algn="l" fontAlgn="ctr">
                        <a:buNone/>
                      </a:pPr>
                      <a:r>
                        <a:rPr lang="pt-BR" sz="2900" u="none" strike="noStrike" cap="none" spc="0" dirty="0">
                          <a:solidFill>
                            <a:schemeClr val="tx1"/>
                          </a:solidFill>
                          <a:effectLst/>
                        </a:rPr>
                        <a:t>Quebra de sigilo funcional</a:t>
                      </a:r>
                      <a:endParaRPr lang="pt-BR" sz="2900" b="0" i="0" u="none" strike="noStrike" cap="none" spc="0" dirty="0">
                        <a:solidFill>
                          <a:schemeClr val="tx1"/>
                        </a:solidFill>
                        <a:effectLst/>
                        <a:latin typeface="Arial" panose="020B0604020202020204" pitchFamily="34" charset="0"/>
                      </a:endParaRPr>
                    </a:p>
                  </a:txBody>
                  <a:tcPr marL="29075" marR="29075" marT="348900" marB="16791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2900" u="none" strike="noStrike" cap="none" spc="0">
                          <a:solidFill>
                            <a:schemeClr val="tx1"/>
                          </a:solidFill>
                          <a:effectLst/>
                        </a:rPr>
                        <a:t>Processo administrativo + possível crime</a:t>
                      </a:r>
                      <a:endParaRPr lang="pt-BR" sz="2900" b="0" i="0" u="none" strike="noStrike" cap="none" spc="0">
                        <a:solidFill>
                          <a:schemeClr val="tx1"/>
                        </a:solidFill>
                        <a:effectLst/>
                        <a:latin typeface="Arial" panose="020B0604020202020204" pitchFamily="34" charset="0"/>
                      </a:endParaRPr>
                    </a:p>
                  </a:txBody>
                  <a:tcPr marL="29075" marR="29075" marT="348900" marB="16791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92664060"/>
                  </a:ext>
                </a:extLst>
              </a:tr>
              <a:tr h="1031748">
                <a:tc>
                  <a:txBody>
                    <a:bodyPr/>
                    <a:lstStyle/>
                    <a:p>
                      <a:pPr algn="l" fontAlgn="ctr">
                        <a:buNone/>
                      </a:pPr>
                      <a:r>
                        <a:rPr lang="pt-BR" sz="2900" u="none" strike="noStrike" cap="none" spc="0">
                          <a:solidFill>
                            <a:schemeClr val="tx1"/>
                          </a:solidFill>
                          <a:effectLst/>
                        </a:rPr>
                        <a:t>Dano a veículo oficial</a:t>
                      </a:r>
                      <a:endParaRPr lang="pt-BR" sz="2900" b="0" i="0" u="none" strike="noStrike" cap="none" spc="0">
                        <a:solidFill>
                          <a:schemeClr val="tx1"/>
                        </a:solidFill>
                        <a:effectLst/>
                        <a:latin typeface="Arial" panose="020B0604020202020204" pitchFamily="34" charset="0"/>
                      </a:endParaRPr>
                    </a:p>
                  </a:txBody>
                  <a:tcPr marL="29075" marR="29075" marT="348900" marB="167913"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2900" u="none" strike="noStrike" cap="none" spc="0">
                          <a:solidFill>
                            <a:schemeClr val="tx1"/>
                          </a:solidFill>
                          <a:effectLst/>
                        </a:rPr>
                        <a:t>Ressarcimento + suspensão</a:t>
                      </a:r>
                      <a:endParaRPr lang="pt-BR" sz="2900" b="0" i="0" u="none" strike="noStrike" cap="none" spc="0">
                        <a:solidFill>
                          <a:schemeClr val="tx1"/>
                        </a:solidFill>
                        <a:effectLst/>
                        <a:latin typeface="Arial" panose="020B0604020202020204" pitchFamily="34" charset="0"/>
                      </a:endParaRPr>
                    </a:p>
                  </a:txBody>
                  <a:tcPr marL="29075" marR="29075" marT="348900" marB="16791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115737321"/>
                  </a:ext>
                </a:extLst>
              </a:tr>
              <a:tr h="1031748">
                <a:tc>
                  <a:txBody>
                    <a:bodyPr/>
                    <a:lstStyle/>
                    <a:p>
                      <a:pPr algn="l" fontAlgn="ctr">
                        <a:buNone/>
                      </a:pPr>
                      <a:r>
                        <a:rPr lang="pt-BR" sz="2900" u="none" strike="noStrike" cap="none" spc="0">
                          <a:solidFill>
                            <a:schemeClr val="tx1"/>
                          </a:solidFill>
                          <a:effectLst/>
                        </a:rPr>
                        <a:t>Assédio moral</a:t>
                      </a:r>
                      <a:endParaRPr lang="pt-BR" sz="2900" b="0" i="0" u="none" strike="noStrike" cap="none" spc="0">
                        <a:solidFill>
                          <a:schemeClr val="tx1"/>
                        </a:solidFill>
                        <a:effectLst/>
                        <a:latin typeface="Arial" panose="020B0604020202020204" pitchFamily="34" charset="0"/>
                      </a:endParaRPr>
                    </a:p>
                  </a:txBody>
                  <a:tcPr marL="29075" marR="29075" marT="348900" marB="167913" anchor="ctr">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a:txBody>
                    <a:bodyPr/>
                    <a:lstStyle/>
                    <a:p>
                      <a:pPr algn="l" fontAlgn="ctr">
                        <a:buNone/>
                      </a:pPr>
                      <a:r>
                        <a:rPr lang="pt-BR" sz="2900" u="none" strike="noStrike" cap="none" spc="0" dirty="0">
                          <a:solidFill>
                            <a:schemeClr val="tx1"/>
                          </a:solidFill>
                          <a:effectLst/>
                        </a:rPr>
                        <a:t>PAD + possível indenização civil</a:t>
                      </a:r>
                      <a:endParaRPr lang="pt-BR" sz="2900" b="0" i="0" u="none" strike="noStrike" cap="none" spc="0" dirty="0">
                        <a:solidFill>
                          <a:schemeClr val="tx1"/>
                        </a:solidFill>
                        <a:effectLst/>
                        <a:latin typeface="Arial" panose="020B0604020202020204" pitchFamily="34" charset="0"/>
                      </a:endParaRPr>
                    </a:p>
                  </a:txBody>
                  <a:tcPr marL="29075" marR="29075" marT="348900" marB="167913"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163597981"/>
                  </a:ext>
                </a:extLst>
              </a:tr>
            </a:tbl>
          </a:graphicData>
        </a:graphic>
      </p:graphicFrame>
    </p:spTree>
    <p:extLst>
      <p:ext uri="{BB962C8B-B14F-4D97-AF65-F5344CB8AC3E}">
        <p14:creationId xmlns:p14="http://schemas.microsoft.com/office/powerpoint/2010/main" val="1598293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473ED085-F640-3999-C92B-7645B9E8479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65CFEA94-6E8E-79DE-6F27-72B0A3478649}"/>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86CF4E50-CD92-8B5A-1B22-90133249617F}"/>
              </a:ext>
            </a:extLst>
          </p:cNvPr>
          <p:cNvSpPr txBox="1"/>
          <p:nvPr/>
        </p:nvSpPr>
        <p:spPr>
          <a:xfrm>
            <a:off x="1474236" y="674400"/>
            <a:ext cx="9806473" cy="6186309"/>
          </a:xfrm>
          <a:prstGeom prst="rect">
            <a:avLst/>
          </a:prstGeom>
          <a:noFill/>
        </p:spPr>
        <p:txBody>
          <a:bodyPr wrap="square">
            <a:spAutoFit/>
          </a:bodyPr>
          <a:lstStyle/>
          <a:p>
            <a:pPr algn="just"/>
            <a:endParaRPr lang="pt-BR" sz="2200" dirty="0"/>
          </a:p>
          <a:p>
            <a:pPr algn="just"/>
            <a:endParaRPr lang="pt-BR" sz="2200" dirty="0"/>
          </a:p>
          <a:p>
            <a:pPr algn="just"/>
            <a:r>
              <a:rPr lang="pt-BR" sz="2200" dirty="0"/>
              <a:t>O Estatuto dos Servidores Públicos estabelece o regime disciplinar que orienta a conduta dos agentes públicos e assegura o bom funcionamento da Administração. Ele nasce do dever do Estado de garantir legalidade, moralidade, impessoalidade, publicidade e eficiência no serviço público, princípios previstos no artigo 37 da Constituição Federal. Ao ingressar na função pública, o servidor assume um compromisso institucional: </a:t>
            </a:r>
          </a:p>
          <a:p>
            <a:pPr algn="just"/>
            <a:endParaRPr lang="pt-BR" sz="2200" dirty="0"/>
          </a:p>
          <a:p>
            <a:pPr algn="just"/>
            <a:endParaRPr lang="pt-BR" sz="2200" dirty="0"/>
          </a:p>
          <a:p>
            <a:pPr algn="just"/>
            <a:endParaRPr lang="pt-BR" sz="2200" b="1" i="1" dirty="0"/>
          </a:p>
          <a:p>
            <a:pPr algn="just"/>
            <a:r>
              <a:rPr lang="pt-BR" sz="2200" b="1" i="1" dirty="0"/>
              <a:t>Agir em nome do interesse coletivo e não de interesses pessoais, observando valores éticos e comportamentos compatíveis com a responsabilidade do cargo.</a:t>
            </a:r>
          </a:p>
          <a:p>
            <a:pPr algn="just"/>
            <a:endParaRPr lang="pt-BR" sz="2200" dirty="0"/>
          </a:p>
          <a:p>
            <a:endParaRPr lang="pt-BR" sz="2200" b="1" i="0" dirty="0">
              <a:effectLst/>
            </a:endParaRPr>
          </a:p>
          <a:p>
            <a:endParaRPr lang="pt-BR" sz="2200" b="1" dirty="0"/>
          </a:p>
          <a:p>
            <a:endParaRPr lang="pt-BR" sz="2200" b="1" i="0" dirty="0">
              <a:effectLst/>
            </a:endParaRPr>
          </a:p>
          <a:p>
            <a:endParaRPr lang="pt-BR" sz="2200" b="0" i="0" dirty="0">
              <a:effectLst/>
            </a:endParaRPr>
          </a:p>
        </p:txBody>
      </p:sp>
      <p:sp>
        <p:nvSpPr>
          <p:cNvPr id="2" name="Seta: para Baixo 1">
            <a:extLst>
              <a:ext uri="{FF2B5EF4-FFF2-40B4-BE49-F238E27FC236}">
                <a16:creationId xmlns:a16="http://schemas.microsoft.com/office/drawing/2014/main" id="{57587799-E1E7-EF81-BDC5-3B7E9E4CD0DD}"/>
              </a:ext>
            </a:extLst>
          </p:cNvPr>
          <p:cNvSpPr/>
          <p:nvPr/>
        </p:nvSpPr>
        <p:spPr>
          <a:xfrm>
            <a:off x="4777273" y="3429000"/>
            <a:ext cx="998376" cy="5551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1800108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B5132E3D-FBEE-9C49-C9D7-A6D46DE76EC2}"/>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9A4F23F-03F2-BC82-3AAA-6E9D25B1CEC3}"/>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D9C848A9-DD6C-7794-85AC-D6CA402C3F0F}"/>
              </a:ext>
            </a:extLst>
          </p:cNvPr>
          <p:cNvSpPr txBox="1"/>
          <p:nvPr/>
        </p:nvSpPr>
        <p:spPr>
          <a:xfrm>
            <a:off x="1371599" y="727788"/>
            <a:ext cx="9806473" cy="6186309"/>
          </a:xfrm>
          <a:prstGeom prst="rect">
            <a:avLst/>
          </a:prstGeom>
          <a:noFill/>
        </p:spPr>
        <p:txBody>
          <a:bodyPr wrap="square">
            <a:spAutoFit/>
          </a:bodyPr>
          <a:lstStyle/>
          <a:p>
            <a:pPr algn="just"/>
            <a:endParaRPr lang="pt-BR" sz="2200" dirty="0"/>
          </a:p>
          <a:p>
            <a:pPr algn="just"/>
            <a:r>
              <a:rPr lang="pt-BR" sz="2200" dirty="0"/>
              <a:t>Dentro desse regime, os deveres funcionais representam as condutas que o servidor deve adotar para preservar a regularidade administrativa e a confiança da sociedade. Envolvem:</a:t>
            </a:r>
          </a:p>
          <a:p>
            <a:pPr algn="just"/>
            <a:endParaRPr lang="pt-BR" sz="2200" dirty="0"/>
          </a:p>
          <a:p>
            <a:pPr marL="342900" indent="-342900" algn="just">
              <a:buFont typeface="Wingdings" panose="05000000000000000000" pitchFamily="2" charset="2"/>
              <a:buChar char="Ø"/>
            </a:pPr>
            <a:r>
              <a:rPr lang="pt-BR" sz="2200" dirty="0"/>
              <a:t> </a:t>
            </a:r>
            <a:r>
              <a:rPr lang="pt-BR" sz="2200" b="1" dirty="0"/>
              <a:t>assiduidade</a:t>
            </a:r>
          </a:p>
          <a:p>
            <a:pPr marL="342900" indent="-342900" algn="just">
              <a:buFont typeface="Wingdings" panose="05000000000000000000" pitchFamily="2" charset="2"/>
              <a:buChar char="Ø"/>
            </a:pPr>
            <a:r>
              <a:rPr lang="pt-BR" sz="2200" b="1" dirty="0"/>
              <a:t> pontualidade</a:t>
            </a:r>
          </a:p>
          <a:p>
            <a:pPr marL="342900" indent="-342900" algn="just">
              <a:buFont typeface="Wingdings" panose="05000000000000000000" pitchFamily="2" charset="2"/>
              <a:buChar char="Ø"/>
            </a:pPr>
            <a:r>
              <a:rPr lang="pt-BR" sz="2200" b="1" dirty="0"/>
              <a:t> zelo com o patrimônio público</a:t>
            </a:r>
          </a:p>
          <a:p>
            <a:pPr marL="342900" indent="-342900" algn="just">
              <a:buFont typeface="Wingdings" panose="05000000000000000000" pitchFamily="2" charset="2"/>
              <a:buChar char="Ø"/>
            </a:pPr>
            <a:r>
              <a:rPr lang="pt-BR" sz="2200" b="1" dirty="0"/>
              <a:t> obediência a normas e ordens legais</a:t>
            </a:r>
          </a:p>
          <a:p>
            <a:pPr marL="342900" indent="-342900" algn="just">
              <a:buFont typeface="Wingdings" panose="05000000000000000000" pitchFamily="2" charset="2"/>
              <a:buChar char="Ø"/>
            </a:pPr>
            <a:r>
              <a:rPr lang="pt-BR" sz="2200" b="1" dirty="0"/>
              <a:t>sigilo sobre informações sigilosas </a:t>
            </a:r>
          </a:p>
          <a:p>
            <a:pPr marL="342900" indent="-342900" algn="just">
              <a:buFont typeface="Wingdings" panose="05000000000000000000" pitchFamily="2" charset="2"/>
              <a:buChar char="Ø"/>
            </a:pPr>
            <a:r>
              <a:rPr lang="pt-BR" sz="2200" b="1" dirty="0"/>
              <a:t> tratamento respeitoso com cidadãos e colegas. </a:t>
            </a:r>
          </a:p>
          <a:p>
            <a:pPr algn="just"/>
            <a:endParaRPr lang="pt-BR" sz="2200" dirty="0"/>
          </a:p>
          <a:p>
            <a:pPr algn="just"/>
            <a:r>
              <a:rPr lang="pt-BR" sz="2200" dirty="0"/>
              <a:t>Em síntese, espera-se que o servidor exerça suas funções com dedicação, correção e lealdade ao Estado e à população.</a:t>
            </a:r>
          </a:p>
          <a:p>
            <a:endParaRPr lang="pt-BR" sz="2200" b="1" i="0" dirty="0">
              <a:effectLst/>
            </a:endParaRP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46272972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0FD14907-62E8-7A7E-E8FE-DBDAE54A4DB4}"/>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14D632E5-0729-AE74-018A-BB05C46C1AB4}"/>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1F4EB3F6-3701-1695-6513-589D862CE76C}"/>
              </a:ext>
            </a:extLst>
          </p:cNvPr>
          <p:cNvSpPr txBox="1"/>
          <p:nvPr/>
        </p:nvSpPr>
        <p:spPr>
          <a:xfrm>
            <a:off x="513184" y="718457"/>
            <a:ext cx="10916816" cy="4493538"/>
          </a:xfrm>
          <a:prstGeom prst="rect">
            <a:avLst/>
          </a:prstGeom>
          <a:noFill/>
        </p:spPr>
        <p:txBody>
          <a:bodyPr wrap="square">
            <a:spAutoFit/>
          </a:bodyPr>
          <a:lstStyle/>
          <a:p>
            <a:endParaRPr lang="pt-BR" sz="2200" dirty="0"/>
          </a:p>
          <a:p>
            <a:endParaRPr lang="pt-BR" sz="2200" dirty="0"/>
          </a:p>
          <a:p>
            <a:pPr algn="just"/>
            <a:r>
              <a:rPr lang="pt-BR" sz="2200" dirty="0"/>
              <a:t>Paralelamente, o Estatuto estabelece proibições,  comportamentos que o servidor não pode praticar porque ferem a ética pública ou colocam em risco a integridade da administração. </a:t>
            </a:r>
          </a:p>
          <a:p>
            <a:pPr algn="just"/>
            <a:endParaRPr lang="pt-BR" sz="2200" dirty="0"/>
          </a:p>
          <a:p>
            <a:pPr algn="just"/>
            <a:r>
              <a:rPr lang="pt-BR" sz="2200" dirty="0"/>
              <a:t>É vedado, por exemplo, utilizar o cargo para obter vantagem pessoal, retirar documentos oficiais sem autorização, usar bens públicos para fins particulares, receber benefícios de terceiros interessados nas decisões administrativas ou agir com desrespeito no ambiente de trabalho. </a:t>
            </a:r>
          </a:p>
          <a:p>
            <a:pPr algn="just"/>
            <a:endParaRPr lang="pt-BR" sz="2200" dirty="0"/>
          </a:p>
          <a:p>
            <a:pPr algn="just"/>
            <a:r>
              <a:rPr lang="pt-BR" sz="2200" dirty="0"/>
              <a:t>Essas restrições evitam abuso de poder, favorecimentos e práticas que comprometam a imparcialidade e a transparência.</a:t>
            </a:r>
          </a:p>
          <a:p>
            <a:endParaRPr lang="pt-BR" sz="2200" b="0" i="0" dirty="0">
              <a:effectLst/>
            </a:endParaRPr>
          </a:p>
        </p:txBody>
      </p:sp>
    </p:spTree>
    <p:extLst>
      <p:ext uri="{BB962C8B-B14F-4D97-AF65-F5344CB8AC3E}">
        <p14:creationId xmlns:p14="http://schemas.microsoft.com/office/powerpoint/2010/main" val="287423035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3CA461E-0F5D-9E7A-A0DD-8A7B75A43A6C}"/>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19DB8A8-7398-BF8C-F2C9-9C0E4610743D}"/>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5EFFD0DE-AB1F-FDDC-1BE6-35FA7036405A}"/>
              </a:ext>
            </a:extLst>
          </p:cNvPr>
          <p:cNvSpPr txBox="1"/>
          <p:nvPr/>
        </p:nvSpPr>
        <p:spPr>
          <a:xfrm>
            <a:off x="513184" y="718457"/>
            <a:ext cx="10916816" cy="5170646"/>
          </a:xfrm>
          <a:prstGeom prst="rect">
            <a:avLst/>
          </a:prstGeom>
          <a:noFill/>
        </p:spPr>
        <p:txBody>
          <a:bodyPr wrap="square">
            <a:spAutoFit/>
          </a:bodyPr>
          <a:lstStyle/>
          <a:p>
            <a:endParaRPr lang="pt-BR" sz="2200" dirty="0"/>
          </a:p>
          <a:p>
            <a:endParaRPr lang="pt-BR" sz="2200" dirty="0"/>
          </a:p>
          <a:p>
            <a:pPr algn="just"/>
            <a:r>
              <a:rPr lang="pt-BR" sz="2200" dirty="0"/>
              <a:t>Quando o servidor descumpre seus deveres ou viola uma proibição, ele pode ser responsabilizado. A responsabilização pode ocorrer nas esferas administrativa, civil e penal, que funcionam de forma independente.</a:t>
            </a:r>
          </a:p>
          <a:p>
            <a:pPr algn="just"/>
            <a:endParaRPr lang="pt-BR" sz="2200" dirty="0"/>
          </a:p>
          <a:p>
            <a:pPr marL="342900" indent="-342900" algn="just">
              <a:buFont typeface="Wingdings" panose="05000000000000000000" pitchFamily="2" charset="2"/>
              <a:buChar char="Ø"/>
            </a:pPr>
            <a:r>
              <a:rPr lang="pt-BR" sz="2200" dirty="0"/>
              <a:t> No âmbito disciplinar, a administração pode aplicar advertência, suspensão, multa ou até demissão, conforme a gravidade da conduta. </a:t>
            </a:r>
          </a:p>
          <a:p>
            <a:pPr marL="342900" indent="-342900" algn="just">
              <a:buFont typeface="Wingdings" panose="05000000000000000000" pitchFamily="2" charset="2"/>
              <a:buChar char="Ø"/>
            </a:pPr>
            <a:endParaRPr lang="pt-BR" sz="2200" dirty="0"/>
          </a:p>
          <a:p>
            <a:pPr marL="342900" indent="-342900" algn="just">
              <a:buFont typeface="Wingdings" panose="05000000000000000000" pitchFamily="2" charset="2"/>
              <a:buChar char="Ø"/>
            </a:pPr>
            <a:r>
              <a:rPr lang="pt-BR" sz="2200" dirty="0"/>
              <a:t>Na esfera civil, o servidor pode ser obrigado a indenizar prejuízos causados ao patrimônio público. </a:t>
            </a:r>
          </a:p>
          <a:p>
            <a:pPr marL="342900" indent="-342900" algn="just">
              <a:buFont typeface="Wingdings" panose="05000000000000000000" pitchFamily="2" charset="2"/>
              <a:buChar char="Ø"/>
            </a:pPr>
            <a:endParaRPr lang="pt-BR" sz="2200" dirty="0"/>
          </a:p>
          <a:p>
            <a:pPr marL="342900" indent="-342900" algn="just">
              <a:buFont typeface="Wingdings" panose="05000000000000000000" pitchFamily="2" charset="2"/>
              <a:buChar char="Ø"/>
            </a:pPr>
            <a:r>
              <a:rPr lang="pt-BR" sz="2200" dirty="0"/>
              <a:t>Já na esfera penal, responde por crimes funcionais, como corrupção, peculato, prevaricação ou violação de sigilo, quando caracterizados.</a:t>
            </a:r>
          </a:p>
          <a:p>
            <a:endParaRPr lang="pt-BR" sz="2200" b="0" i="0" dirty="0">
              <a:effectLst/>
            </a:endParaRPr>
          </a:p>
        </p:txBody>
      </p:sp>
    </p:spTree>
    <p:extLst>
      <p:ext uri="{BB962C8B-B14F-4D97-AF65-F5344CB8AC3E}">
        <p14:creationId xmlns:p14="http://schemas.microsoft.com/office/powerpoint/2010/main" val="408333409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E6B355C-8131-D609-0D91-749D393B0C35}"/>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CA85F6F-CB90-8C49-3492-417E10F99D64}"/>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B62A6B4A-14E9-A633-785C-C0123D353376}"/>
              </a:ext>
            </a:extLst>
          </p:cNvPr>
          <p:cNvSpPr txBox="1"/>
          <p:nvPr/>
        </p:nvSpPr>
        <p:spPr>
          <a:xfrm>
            <a:off x="513184" y="718457"/>
            <a:ext cx="10916816" cy="4154984"/>
          </a:xfrm>
          <a:prstGeom prst="rect">
            <a:avLst/>
          </a:prstGeom>
          <a:noFill/>
        </p:spPr>
        <p:txBody>
          <a:bodyPr wrap="square">
            <a:spAutoFit/>
          </a:bodyPr>
          <a:lstStyle/>
          <a:p>
            <a:endParaRPr lang="pt-BR" sz="2200" dirty="0"/>
          </a:p>
          <a:p>
            <a:endParaRPr lang="pt-BR" sz="2200" dirty="0"/>
          </a:p>
          <a:p>
            <a:pPr algn="just"/>
            <a:r>
              <a:rPr lang="pt-BR" sz="2200" dirty="0"/>
              <a:t>Assim, o regime disciplinar não tem apenas caráter punitivo. Ele serve para proteger o interesse público, fortalecer a confiança da sociedade na administração e garantir que a atividade estatal seja exercida de forma ética, transparente e eficiente.</a:t>
            </a:r>
          </a:p>
          <a:p>
            <a:pPr algn="just"/>
            <a:endParaRPr lang="pt-BR" sz="2200" dirty="0"/>
          </a:p>
          <a:p>
            <a:pPr algn="just"/>
            <a:endParaRPr lang="pt-BR" sz="2200" dirty="0"/>
          </a:p>
          <a:p>
            <a:pPr algn="just"/>
            <a:r>
              <a:rPr lang="pt-BR" sz="2200" dirty="0"/>
              <a:t>O servidor, portanto, é agente da lei e da cidadania, e sua conduta deve refletir os valores e responsabilidades do serviço público.</a:t>
            </a: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346132513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5C8359-D82A-1B21-9AA4-3128508D82FC}"/>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aixaDeTexto 5">
            <a:extLst>
              <a:ext uri="{FF2B5EF4-FFF2-40B4-BE49-F238E27FC236}">
                <a16:creationId xmlns:a16="http://schemas.microsoft.com/office/drawing/2014/main" id="{E6F8555E-D9D8-51C4-7431-834CB1D32274}"/>
              </a:ext>
            </a:extLst>
          </p:cNvPr>
          <p:cNvSpPr txBox="1"/>
          <p:nvPr/>
        </p:nvSpPr>
        <p:spPr>
          <a:xfrm>
            <a:off x="645066" y="2031101"/>
            <a:ext cx="500446" cy="3511943"/>
          </a:xfrm>
          <a:prstGeom prst="rect">
            <a:avLst/>
          </a:prstGeom>
        </p:spPr>
        <p:txBody>
          <a:bodyPr vert="horz" lIns="91440" tIns="45720" rIns="91440" bIns="45720" rtlCol="0" anchor="ctr">
            <a:normAutofit/>
          </a:bodyPr>
          <a:lstStyle/>
          <a:p>
            <a:pPr>
              <a:lnSpc>
                <a:spcPct val="90000"/>
              </a:lnSpc>
              <a:spcAft>
                <a:spcPts val="600"/>
              </a:spcAft>
            </a:pPr>
            <a:endParaRPr lang="en-US" dirty="0"/>
          </a:p>
        </p:txBody>
      </p:sp>
      <p:graphicFrame>
        <p:nvGraphicFramePr>
          <p:cNvPr id="2" name="Tabela 1">
            <a:extLst>
              <a:ext uri="{FF2B5EF4-FFF2-40B4-BE49-F238E27FC236}">
                <a16:creationId xmlns:a16="http://schemas.microsoft.com/office/drawing/2014/main" id="{472C333A-CE91-8E01-5977-CD910564ADCC}"/>
              </a:ext>
            </a:extLst>
          </p:cNvPr>
          <p:cNvGraphicFramePr>
            <a:graphicFrameLocks noGrp="1"/>
          </p:cNvGraphicFramePr>
          <p:nvPr>
            <p:extLst>
              <p:ext uri="{D42A27DB-BD31-4B8C-83A1-F6EECF244321}">
                <p14:modId xmlns:p14="http://schemas.microsoft.com/office/powerpoint/2010/main" val="919875702"/>
              </p:ext>
            </p:extLst>
          </p:nvPr>
        </p:nvGraphicFramePr>
        <p:xfrm>
          <a:off x="228600" y="272332"/>
          <a:ext cx="11658601" cy="5747694"/>
        </p:xfrm>
        <a:graphic>
          <a:graphicData uri="http://schemas.openxmlformats.org/drawingml/2006/table">
            <a:tbl>
              <a:tblPr firstRow="1" bandRow="1">
                <a:noFill/>
                <a:tableStyleId>{69012ECD-51FC-41F1-AA8D-1B2483CD663E}</a:tableStyleId>
              </a:tblPr>
              <a:tblGrid>
                <a:gridCol w="1460241">
                  <a:extLst>
                    <a:ext uri="{9D8B030D-6E8A-4147-A177-3AD203B41FA5}">
                      <a16:colId xmlns:a16="http://schemas.microsoft.com/office/drawing/2014/main" val="2411031941"/>
                    </a:ext>
                  </a:extLst>
                </a:gridCol>
                <a:gridCol w="3141013">
                  <a:extLst>
                    <a:ext uri="{9D8B030D-6E8A-4147-A177-3AD203B41FA5}">
                      <a16:colId xmlns:a16="http://schemas.microsoft.com/office/drawing/2014/main" val="2274606336"/>
                    </a:ext>
                  </a:extLst>
                </a:gridCol>
                <a:gridCol w="4136864">
                  <a:extLst>
                    <a:ext uri="{9D8B030D-6E8A-4147-A177-3AD203B41FA5}">
                      <a16:colId xmlns:a16="http://schemas.microsoft.com/office/drawing/2014/main" val="1220695627"/>
                    </a:ext>
                  </a:extLst>
                </a:gridCol>
                <a:gridCol w="2920483">
                  <a:extLst>
                    <a:ext uri="{9D8B030D-6E8A-4147-A177-3AD203B41FA5}">
                      <a16:colId xmlns:a16="http://schemas.microsoft.com/office/drawing/2014/main" val="3252203136"/>
                    </a:ext>
                  </a:extLst>
                </a:gridCol>
              </a:tblGrid>
              <a:tr h="395412">
                <a:tc>
                  <a:txBody>
                    <a:bodyPr/>
                    <a:lstStyle/>
                    <a:p>
                      <a:pPr algn="ctr" fontAlgn="ctr">
                        <a:buNone/>
                      </a:pPr>
                      <a:r>
                        <a:rPr lang="pt-BR" sz="1800" b="1" u="none" strike="noStrike" cap="all" spc="60" dirty="0">
                          <a:solidFill>
                            <a:schemeClr val="tx1"/>
                          </a:solidFill>
                          <a:effectLst/>
                        </a:rPr>
                        <a:t>Tema</a:t>
                      </a:r>
                      <a:endParaRPr lang="pt-BR" sz="1800" b="1" i="0" u="none" strike="noStrike" cap="all" spc="60" dirty="0">
                        <a:solidFill>
                          <a:schemeClr val="tx1"/>
                        </a:solidFill>
                        <a:effectLst/>
                        <a:latin typeface="Calibri" panose="020F0502020204030204" pitchFamily="34" charset="0"/>
                      </a:endParaRPr>
                    </a:p>
                  </a:txBody>
                  <a:tcPr marL="6252" marR="6252" marT="89866" marB="89866" anchor="b">
                    <a:lnL w="12700" cmpd="sng">
                      <a:noFill/>
                    </a:lnL>
                    <a:lnR w="12700" cmpd="sng">
                      <a:noFill/>
                    </a:lnR>
                    <a:lnT w="12700" cmpd="sng">
                      <a:noFill/>
                    </a:lnT>
                    <a:lnB w="38100" cmpd="sng">
                      <a:noFill/>
                    </a:lnB>
                    <a:noFill/>
                  </a:tcPr>
                </a:tc>
                <a:tc>
                  <a:txBody>
                    <a:bodyPr/>
                    <a:lstStyle/>
                    <a:p>
                      <a:pPr algn="ctr" fontAlgn="ctr">
                        <a:buNone/>
                      </a:pPr>
                      <a:r>
                        <a:rPr lang="pt-BR" sz="1800" b="1" u="none" strike="noStrike" cap="all" spc="60">
                          <a:solidFill>
                            <a:schemeClr val="tx1"/>
                          </a:solidFill>
                          <a:effectLst/>
                        </a:rPr>
                        <a:t>Conceito</a:t>
                      </a:r>
                      <a:endParaRPr lang="pt-BR" sz="1800" b="1" i="0" u="none" strike="noStrike" cap="all" spc="60">
                        <a:solidFill>
                          <a:schemeClr val="tx1"/>
                        </a:solidFill>
                        <a:effectLst/>
                        <a:latin typeface="Calibri" panose="020F0502020204030204" pitchFamily="34" charset="0"/>
                      </a:endParaRPr>
                    </a:p>
                  </a:txBody>
                  <a:tcPr marL="6252" marR="6252" marT="89866" marB="89866" anchor="b">
                    <a:lnL w="12700" cmpd="sng">
                      <a:noFill/>
                    </a:lnL>
                    <a:lnR w="12700" cmpd="sng">
                      <a:noFill/>
                    </a:lnR>
                    <a:lnT w="12700" cmpd="sng">
                      <a:noFill/>
                    </a:lnT>
                    <a:lnB w="38100" cmpd="sng">
                      <a:noFill/>
                    </a:lnB>
                    <a:noFill/>
                  </a:tcPr>
                </a:tc>
                <a:tc>
                  <a:txBody>
                    <a:bodyPr/>
                    <a:lstStyle/>
                    <a:p>
                      <a:pPr algn="ctr" fontAlgn="ctr">
                        <a:buNone/>
                      </a:pPr>
                      <a:r>
                        <a:rPr lang="pt-BR" sz="1800" b="1" u="none" strike="noStrike" cap="all" spc="60">
                          <a:solidFill>
                            <a:schemeClr val="tx1"/>
                          </a:solidFill>
                          <a:effectLst/>
                        </a:rPr>
                        <a:t>Exemplos</a:t>
                      </a:r>
                      <a:endParaRPr lang="pt-BR" sz="1800" b="1" i="0" u="none" strike="noStrike" cap="all" spc="60">
                        <a:solidFill>
                          <a:schemeClr val="tx1"/>
                        </a:solidFill>
                        <a:effectLst/>
                        <a:latin typeface="Calibri" panose="020F0502020204030204" pitchFamily="34" charset="0"/>
                      </a:endParaRPr>
                    </a:p>
                  </a:txBody>
                  <a:tcPr marL="6252" marR="6252" marT="89866" marB="89866" anchor="b">
                    <a:lnL w="12700" cmpd="sng">
                      <a:noFill/>
                    </a:lnL>
                    <a:lnR w="12700" cmpd="sng">
                      <a:noFill/>
                    </a:lnR>
                    <a:lnT w="12700" cmpd="sng">
                      <a:noFill/>
                    </a:lnT>
                    <a:lnB w="38100" cmpd="sng">
                      <a:noFill/>
                    </a:lnB>
                    <a:noFill/>
                  </a:tcPr>
                </a:tc>
                <a:tc>
                  <a:txBody>
                    <a:bodyPr/>
                    <a:lstStyle/>
                    <a:p>
                      <a:pPr algn="ctr" fontAlgn="ctr">
                        <a:buNone/>
                      </a:pPr>
                      <a:r>
                        <a:rPr lang="pt-BR" sz="1800" b="1" u="none" strike="noStrike" cap="all" spc="60">
                          <a:solidFill>
                            <a:schemeClr val="tx1"/>
                          </a:solidFill>
                          <a:effectLst/>
                        </a:rPr>
                        <a:t>Base / Finalidade</a:t>
                      </a:r>
                      <a:endParaRPr lang="pt-BR" sz="1800" b="1" i="0" u="none" strike="noStrike" cap="all" spc="60">
                        <a:solidFill>
                          <a:schemeClr val="tx1"/>
                        </a:solidFill>
                        <a:effectLst/>
                        <a:latin typeface="Calibri" panose="020F0502020204030204" pitchFamily="34" charset="0"/>
                      </a:endParaRPr>
                    </a:p>
                  </a:txBody>
                  <a:tcPr marL="6252" marR="6252" marT="89866" marB="89866" anchor="b">
                    <a:lnL w="12700" cmpd="sng">
                      <a:noFill/>
                    </a:lnL>
                    <a:lnR w="12700" cmpd="sng">
                      <a:noFill/>
                    </a:lnR>
                    <a:lnT w="12700" cmpd="sng">
                      <a:noFill/>
                    </a:lnT>
                    <a:lnB w="38100" cmpd="sng">
                      <a:noFill/>
                    </a:lnB>
                    <a:noFill/>
                  </a:tcPr>
                </a:tc>
                <a:extLst>
                  <a:ext uri="{0D108BD9-81ED-4DB2-BD59-A6C34878D82A}">
                    <a16:rowId xmlns:a16="http://schemas.microsoft.com/office/drawing/2014/main" val="1369262265"/>
                  </a:ext>
                </a:extLst>
              </a:tr>
              <a:tr h="1330280">
                <a:tc>
                  <a:txBody>
                    <a:bodyPr/>
                    <a:lstStyle/>
                    <a:p>
                      <a:pPr algn="l" fontAlgn="ctr">
                        <a:buNone/>
                      </a:pPr>
                      <a:r>
                        <a:rPr lang="pt-BR" sz="1800" u="none" strike="noStrike" cap="none" spc="0">
                          <a:solidFill>
                            <a:schemeClr val="tx1"/>
                          </a:solidFill>
                          <a:effectLst/>
                        </a:rPr>
                        <a:t>Deveres</a:t>
                      </a:r>
                      <a:endParaRPr lang="pt-BR" sz="1800" b="1" i="0" u="none" strike="noStrike" cap="none" spc="0">
                        <a:solidFill>
                          <a:schemeClr val="tx1"/>
                        </a:solidFill>
                        <a:effectLst/>
                        <a:latin typeface="Calibri" panose="020F0502020204030204" pitchFamily="34" charset="0"/>
                      </a:endParaRPr>
                    </a:p>
                  </a:txBody>
                  <a:tcPr marL="6252" marR="6252" marT="6252" marB="89866" anchor="ctr">
                    <a:lnL w="12700" cap="flat" cmpd="sng" algn="ctr">
                      <a:noFill/>
                      <a:prstDash val="solid"/>
                    </a:lnL>
                    <a:lnR w="12700" cmpd="sng">
                      <a:noFill/>
                      <a:prstDash val="solid"/>
                    </a:lnR>
                    <a:lnT w="38100" cmpd="sng">
                      <a:noFill/>
                    </a:lnT>
                    <a:lnB w="12700" cmpd="sng">
                      <a:noFill/>
                      <a:prstDash val="solid"/>
                    </a:lnB>
                    <a:noFill/>
                  </a:tcPr>
                </a:tc>
                <a:tc>
                  <a:txBody>
                    <a:bodyPr/>
                    <a:lstStyle/>
                    <a:p>
                      <a:pPr algn="l" fontAlgn="ctr">
                        <a:buNone/>
                      </a:pPr>
                      <a:r>
                        <a:rPr lang="pt-BR" sz="1800" u="none" strike="noStrike" cap="none" spc="0" dirty="0">
                          <a:solidFill>
                            <a:schemeClr val="tx1"/>
                          </a:solidFill>
                          <a:effectLst/>
                        </a:rPr>
                        <a:t>Ações e condutas obrigatórias que o servidor deve adotar para garantir o interesse público, a ética e a eficiência administrativa.</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38100" cmpd="sng">
                      <a:noFill/>
                    </a:lnT>
                    <a:lnB w="12700" cmpd="sng">
                      <a:noFill/>
                      <a:prstDash val="solid"/>
                    </a:lnB>
                    <a:noFill/>
                  </a:tcPr>
                </a:tc>
                <a:tc>
                  <a:txBody>
                    <a:bodyPr/>
                    <a:lstStyle/>
                    <a:p>
                      <a:pPr algn="l" fontAlgn="ctr">
                        <a:buNone/>
                      </a:pPr>
                      <a:r>
                        <a:rPr lang="pt-BR" sz="1800" u="none" strike="noStrike" cap="none" spc="0" dirty="0">
                          <a:solidFill>
                            <a:schemeClr val="tx1"/>
                          </a:solidFill>
                          <a:effectLst/>
                        </a:rPr>
                        <a:t>• Assiduidade e pontualidade• Zelo com patrimônio público• Obediência às ordens legais• Sigilo funcional• Urbanidade no atendimento• Eficiência e dedicação</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38100" cmpd="sng">
                      <a:noFill/>
                    </a:lnT>
                    <a:lnB w="12700" cmpd="sng">
                      <a:noFill/>
                      <a:prstDash val="solid"/>
                    </a:lnB>
                    <a:noFill/>
                  </a:tcPr>
                </a:tc>
                <a:tc>
                  <a:txBody>
                    <a:bodyPr/>
                    <a:lstStyle/>
                    <a:p>
                      <a:pPr algn="l" fontAlgn="ctr">
                        <a:buNone/>
                      </a:pPr>
                      <a:r>
                        <a:rPr lang="pt-BR" sz="1800" u="none" strike="noStrike" cap="none" spc="0" dirty="0">
                          <a:solidFill>
                            <a:schemeClr val="tx1"/>
                          </a:solidFill>
                          <a:effectLst/>
                        </a:rPr>
                        <a:t>Garantir disciplina, continuidade do serviço público, proteção do patrimônio, respeito ao cidadão e observância dos princípios constitucionais.</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5678689"/>
                  </a:ext>
                </a:extLst>
              </a:tr>
              <a:tr h="1809566">
                <a:tc>
                  <a:txBody>
                    <a:bodyPr/>
                    <a:lstStyle/>
                    <a:p>
                      <a:pPr algn="l" fontAlgn="ctr">
                        <a:buNone/>
                      </a:pPr>
                      <a:r>
                        <a:rPr lang="pt-BR" sz="1800" u="none" strike="noStrike" cap="none" spc="0">
                          <a:solidFill>
                            <a:schemeClr val="tx1"/>
                          </a:solidFill>
                          <a:effectLst/>
                        </a:rPr>
                        <a:t>Proibições</a:t>
                      </a:r>
                      <a:endParaRPr lang="pt-BR" sz="1800" b="1" i="0" u="none" strike="noStrike" cap="none" spc="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800" u="none" strike="noStrike" cap="none" spc="0" dirty="0">
                          <a:solidFill>
                            <a:schemeClr val="tx1"/>
                          </a:solidFill>
                          <a:effectLst/>
                        </a:rPr>
                        <a:t>Condutas que o servidor não pode praticar por violarem a moralidade administrativa, a legalidade ou o interesse público.</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800" u="none" strike="noStrike" cap="none" spc="0" dirty="0">
                          <a:solidFill>
                            <a:schemeClr val="tx1"/>
                          </a:solidFill>
                          <a:effectLst/>
                        </a:rPr>
                        <a:t>• Usar o cargo para obter vantagens pessoais• Utilizar bens públicos para fins privados• Retirar documentos sem autorização• Receber vantagens indevidas• Participar de empresas quando vedado• Tratar o público ou colegas com desrespeito</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800" u="none" strike="noStrike" cap="none" spc="0">
                          <a:solidFill>
                            <a:schemeClr val="tx1"/>
                          </a:solidFill>
                          <a:effectLst/>
                        </a:rPr>
                        <a:t>Evitar abuso de poder, favorecimento, fraude, corrupção e condutas incompatíveis com a função pública.</a:t>
                      </a:r>
                      <a:endParaRPr lang="pt-BR" sz="1800" b="0" i="0" u="none" strike="noStrike" cap="none" spc="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368720437"/>
                  </a:ext>
                </a:extLst>
              </a:tr>
              <a:tr h="1330280">
                <a:tc>
                  <a:txBody>
                    <a:bodyPr/>
                    <a:lstStyle/>
                    <a:p>
                      <a:pPr algn="l" fontAlgn="ctr">
                        <a:buNone/>
                      </a:pPr>
                      <a:r>
                        <a:rPr lang="pt-BR" sz="1800" u="none" strike="noStrike" cap="none" spc="0">
                          <a:solidFill>
                            <a:schemeClr val="tx1"/>
                          </a:solidFill>
                          <a:effectLst/>
                        </a:rPr>
                        <a:t>Responsabilidades</a:t>
                      </a:r>
                      <a:endParaRPr lang="pt-BR" sz="1800" b="1" i="0" u="none" strike="noStrike" cap="none" spc="0">
                        <a:solidFill>
                          <a:schemeClr val="tx1"/>
                        </a:solidFill>
                        <a:effectLst/>
                        <a:latin typeface="Calibri" panose="020F0502020204030204" pitchFamily="34" charset="0"/>
                      </a:endParaRPr>
                    </a:p>
                  </a:txBody>
                  <a:tcPr marL="6252" marR="6252" marT="6252" marB="89866" anchor="ctr">
                    <a:lnL w="12700"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l" fontAlgn="ctr">
                        <a:buNone/>
                      </a:pPr>
                      <a:r>
                        <a:rPr lang="pt-BR" sz="1800" u="none" strike="noStrike" cap="none" spc="0" dirty="0">
                          <a:solidFill>
                            <a:schemeClr val="tx1"/>
                          </a:solidFill>
                          <a:effectLst/>
                        </a:rPr>
                        <a:t>Consequências legais aplicadas ao servidor que descumpre deveres ou pratica condutas proibidas; podem ocorrer em mais de uma esfera.</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ctr">
                        <a:buNone/>
                      </a:pPr>
                      <a:r>
                        <a:rPr lang="pt-BR" sz="1800" u="none" strike="noStrike" cap="none" spc="0" dirty="0">
                          <a:solidFill>
                            <a:schemeClr val="tx1"/>
                          </a:solidFill>
                          <a:effectLst/>
                        </a:rPr>
                        <a:t>• Advertência, suspensão ou demissão (disciplinar)• Ressarcimento ao erário (civil)• Crimes como peculato, corrupção e violação de sigilo (penal)</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ctr">
                        <a:buNone/>
                      </a:pPr>
                      <a:r>
                        <a:rPr lang="pt-BR" sz="1800" u="none" strike="noStrike" cap="none" spc="0" dirty="0">
                          <a:solidFill>
                            <a:schemeClr val="tx1"/>
                          </a:solidFill>
                          <a:effectLst/>
                        </a:rPr>
                        <a:t>Proteger o patrimônio público, assegurar ética na gestão pública, garantir responsabilização e preservar a confiança da sociedade no Estado.</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612438749"/>
                  </a:ext>
                </a:extLst>
              </a:tr>
            </a:tbl>
          </a:graphicData>
        </a:graphic>
      </p:graphicFrame>
    </p:spTree>
    <p:extLst>
      <p:ext uri="{BB962C8B-B14F-4D97-AF65-F5344CB8AC3E}">
        <p14:creationId xmlns:p14="http://schemas.microsoft.com/office/powerpoint/2010/main" val="3394845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C739A3E-B917-F837-B115-A6E82B2DEDB4}"/>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6F99F9BF-9471-7575-8138-B24D5682E5D7}"/>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94EBA707-8F81-1631-3E01-71A6087EB256}"/>
              </a:ext>
            </a:extLst>
          </p:cNvPr>
          <p:cNvSpPr txBox="1"/>
          <p:nvPr/>
        </p:nvSpPr>
        <p:spPr>
          <a:xfrm>
            <a:off x="1371600" y="942109"/>
            <a:ext cx="10058400" cy="4524315"/>
          </a:xfrm>
          <a:prstGeom prst="rect">
            <a:avLst/>
          </a:prstGeom>
          <a:noFill/>
        </p:spPr>
        <p:txBody>
          <a:bodyPr wrap="square">
            <a:spAutoFit/>
          </a:bodyPr>
          <a:lstStyle/>
          <a:p>
            <a:r>
              <a:rPr lang="pt-BR" sz="2400" b="1" dirty="0"/>
              <a:t>Sindicância Administrativa </a:t>
            </a:r>
          </a:p>
          <a:p>
            <a:endParaRPr lang="pt-BR" sz="2400" b="1" dirty="0"/>
          </a:p>
          <a:p>
            <a:pPr algn="just"/>
            <a:r>
              <a:rPr lang="pt-BR" sz="2400" dirty="0"/>
              <a:t>A sindicância administrativa é o procedimento inicial e investigativo utilizado pela Administração para </a:t>
            </a:r>
            <a:r>
              <a:rPr lang="pt-BR" sz="2400" b="1" dirty="0"/>
              <a:t>apurar a existência de fatos e indícios de autoria</a:t>
            </a:r>
            <a:r>
              <a:rPr lang="pt-BR" sz="2400" dirty="0"/>
              <a:t> relacionados a possíveis irregularidades funcionais. </a:t>
            </a:r>
          </a:p>
          <a:p>
            <a:pPr algn="just"/>
            <a:endParaRPr lang="pt-BR" sz="2400" dirty="0"/>
          </a:p>
          <a:p>
            <a:pPr algn="just"/>
            <a:r>
              <a:rPr lang="pt-BR" sz="2400" dirty="0"/>
              <a:t>Trata-se de uma fase de </a:t>
            </a:r>
            <a:r>
              <a:rPr lang="pt-BR" sz="2400" b="1" dirty="0"/>
              <a:t>elucidação preliminar</a:t>
            </a:r>
            <a:r>
              <a:rPr lang="pt-BR" sz="2400" dirty="0"/>
              <a:t>, destinada a verificar se há elementos suficientes para instaurar processo administrativo disciplinar ou se o caso pode ser arquivado. </a:t>
            </a:r>
          </a:p>
          <a:p>
            <a:pPr algn="just"/>
            <a:endParaRPr lang="pt-BR" sz="2400" dirty="0"/>
          </a:p>
          <a:p>
            <a:pPr algn="just"/>
            <a:r>
              <a:rPr lang="pt-BR" sz="2400" dirty="0"/>
              <a:t>Seu papel é garantir que a Administração aja com prudência, zelo e proporcionalidade antes de aplicar penalidades mais severas.</a:t>
            </a:r>
          </a:p>
        </p:txBody>
      </p:sp>
      <p:pic>
        <p:nvPicPr>
          <p:cNvPr id="4" name="Imagem 3">
            <a:extLst>
              <a:ext uri="{FF2B5EF4-FFF2-40B4-BE49-F238E27FC236}">
                <a16:creationId xmlns:a16="http://schemas.microsoft.com/office/drawing/2014/main" id="{A03404B8-3D5B-4E8C-AA43-EAE6C3E2890E}"/>
              </a:ext>
            </a:extLst>
          </p:cNvPr>
          <p:cNvPicPr>
            <a:picLocks noChangeAspect="1"/>
          </p:cNvPicPr>
          <p:nvPr/>
        </p:nvPicPr>
        <p:blipFill>
          <a:blip r:embed="rId5"/>
          <a:stretch>
            <a:fillRect/>
          </a:stretch>
        </p:blipFill>
        <p:spPr>
          <a:xfrm>
            <a:off x="9122252" y="942109"/>
            <a:ext cx="1057423" cy="543001"/>
          </a:xfrm>
          <a:prstGeom prst="rect">
            <a:avLst/>
          </a:prstGeom>
        </p:spPr>
      </p:pic>
    </p:spTree>
    <p:extLst>
      <p:ext uri="{BB962C8B-B14F-4D97-AF65-F5344CB8AC3E}">
        <p14:creationId xmlns:p14="http://schemas.microsoft.com/office/powerpoint/2010/main" val="153430083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5F29487D-5823-C60D-B5DA-226BB077EF83}"/>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3F4C6214-AAA7-7AD9-AA42-B2F3EDAC7C52}"/>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F68709BD-10AF-4D84-D0EF-84885376F28C}"/>
              </a:ext>
            </a:extLst>
          </p:cNvPr>
          <p:cNvSpPr txBox="1"/>
          <p:nvPr/>
        </p:nvSpPr>
        <p:spPr>
          <a:xfrm>
            <a:off x="1371600" y="942109"/>
            <a:ext cx="10058400" cy="3970318"/>
          </a:xfrm>
          <a:prstGeom prst="rect">
            <a:avLst/>
          </a:prstGeom>
          <a:noFill/>
        </p:spPr>
        <p:txBody>
          <a:bodyPr wrap="square">
            <a:spAutoFit/>
          </a:bodyPr>
          <a:lstStyle/>
          <a:p>
            <a:endParaRPr lang="pt-BR" b="1" dirty="0"/>
          </a:p>
          <a:p>
            <a:endParaRPr lang="pt-BR" dirty="0"/>
          </a:p>
          <a:p>
            <a:r>
              <a:rPr lang="pt-BR" sz="2400" b="1" dirty="0"/>
              <a:t>Sindicância Administrativa</a:t>
            </a:r>
          </a:p>
          <a:p>
            <a:endParaRPr lang="pt-BR" sz="2400" b="1" dirty="0"/>
          </a:p>
          <a:p>
            <a:pPr algn="just"/>
            <a:r>
              <a:rPr lang="pt-BR" sz="2400" dirty="0"/>
              <a:t>Esse instrumento possui caráter </a:t>
            </a:r>
            <a:r>
              <a:rPr lang="pt-BR" sz="2400" b="1" dirty="0"/>
              <a:t>informativo e inquisitório</a:t>
            </a:r>
            <a:r>
              <a:rPr lang="pt-BR" sz="2400" dirty="0"/>
              <a:t>, podendo ser instaurado a partir de:</a:t>
            </a:r>
          </a:p>
          <a:p>
            <a:pPr algn="just"/>
            <a:endParaRPr lang="pt-BR" sz="2400" dirty="0"/>
          </a:p>
          <a:p>
            <a:pPr marL="800100" lvl="1" indent="-342900" algn="just">
              <a:buFont typeface="Wingdings" panose="05000000000000000000" pitchFamily="2" charset="2"/>
              <a:buChar char="Ø"/>
            </a:pPr>
            <a:r>
              <a:rPr lang="pt-BR" sz="2400" dirty="0"/>
              <a:t>denúncia formal</a:t>
            </a:r>
          </a:p>
          <a:p>
            <a:pPr marL="800100" lvl="1" indent="-342900" algn="just">
              <a:buFont typeface="Wingdings" panose="05000000000000000000" pitchFamily="2" charset="2"/>
              <a:buChar char="Ø"/>
            </a:pPr>
            <a:r>
              <a:rPr lang="pt-BR" sz="2400" dirty="0"/>
              <a:t>representação</a:t>
            </a:r>
          </a:p>
          <a:p>
            <a:pPr marL="800100" lvl="1" indent="-342900" algn="just">
              <a:buFont typeface="Wingdings" panose="05000000000000000000" pitchFamily="2" charset="2"/>
              <a:buChar char="Ø"/>
            </a:pPr>
            <a:r>
              <a:rPr lang="pt-BR" sz="2400" dirty="0"/>
              <a:t>comunicação interna</a:t>
            </a:r>
          </a:p>
          <a:p>
            <a:pPr marL="800100" lvl="1" indent="-342900" algn="just">
              <a:buFont typeface="Wingdings" panose="05000000000000000000" pitchFamily="2" charset="2"/>
              <a:buChar char="Ø"/>
            </a:pPr>
            <a:r>
              <a:rPr lang="pt-BR" sz="2400" dirty="0"/>
              <a:t>fato observado pela chefia</a:t>
            </a:r>
            <a:endParaRPr lang="pt-BR" sz="2200" b="0" i="0" dirty="0">
              <a:effectLst/>
            </a:endParaRPr>
          </a:p>
        </p:txBody>
      </p:sp>
    </p:spTree>
    <p:extLst>
      <p:ext uri="{BB962C8B-B14F-4D97-AF65-F5344CB8AC3E}">
        <p14:creationId xmlns:p14="http://schemas.microsoft.com/office/powerpoint/2010/main" val="2672119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4F897325-47AB-7576-DA33-F53C5700399A}"/>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ctr">
              <a:lnSpc>
                <a:spcPct val="90000"/>
              </a:lnSpc>
              <a:spcBef>
                <a:spcPct val="0"/>
              </a:spcBef>
              <a:spcAft>
                <a:spcPts val="600"/>
              </a:spcAft>
              <a:defRPr/>
            </a:pPr>
            <a:r>
              <a:rPr lang="en-US" altLang="pt-BR" sz="4000" b="1" kern="1200" dirty="0" err="1">
                <a:solidFill>
                  <a:srgbClr val="FFFFFF"/>
                </a:solidFill>
                <a:effectLst>
                  <a:outerShdw blurRad="38100" dist="38100" dir="2700000" algn="tl">
                    <a:srgbClr val="000000">
                      <a:alpha val="43137"/>
                    </a:srgbClr>
                  </a:outerShdw>
                </a:effectLst>
                <a:latin typeface="+mj-lt"/>
                <a:ea typeface="+mj-ea"/>
                <a:cs typeface="+mj-cs"/>
              </a:rPr>
              <a:t>Professora</a:t>
            </a:r>
            <a:endParaRPr lang="en-US" altLang="pt-BR" sz="4000" b="1" kern="1200" dirty="0">
              <a:solidFill>
                <a:srgbClr val="FFFFFF"/>
              </a:solidFill>
              <a:effectLst>
                <a:outerShdw blurRad="38100" dist="38100" dir="2700000" algn="tl">
                  <a:srgbClr val="000000">
                    <a:alpha val="43137"/>
                  </a:srgbClr>
                </a:outerShdw>
              </a:effectLst>
              <a:latin typeface="+mj-lt"/>
              <a:ea typeface="+mj-ea"/>
              <a:cs typeface="+mj-cs"/>
            </a:endParaRPr>
          </a:p>
          <a:p>
            <a:pPr algn="ctr">
              <a:lnSpc>
                <a:spcPct val="90000"/>
              </a:lnSpc>
              <a:spcBef>
                <a:spcPct val="0"/>
              </a:spcBef>
              <a:spcAft>
                <a:spcPts val="600"/>
              </a:spcAft>
              <a:defRPr/>
            </a:pPr>
            <a:r>
              <a:rPr lang="pt-BR" sz="4000" b="1" dirty="0">
                <a:solidFill>
                  <a:srgbClr val="FFFFFF"/>
                </a:solidFill>
                <a:effectLst>
                  <a:outerShdw blurRad="38100" dist="38100" dir="2700000" algn="tl">
                    <a:srgbClr val="000000">
                      <a:alpha val="43137"/>
                    </a:srgbClr>
                  </a:outerShdw>
                </a:effectLst>
                <a:latin typeface="+mj-lt"/>
                <a:ea typeface="+mj-ea"/>
                <a:cs typeface="+mj-cs"/>
              </a:rPr>
              <a:t>Marcianita Lopata de Lima</a:t>
            </a:r>
          </a:p>
          <a:p>
            <a:pPr marL="0" indent="0" algn="r">
              <a:lnSpc>
                <a:spcPct val="90000"/>
              </a:lnSpc>
              <a:spcBef>
                <a:spcPct val="0"/>
              </a:spcBef>
              <a:spcAft>
                <a:spcPts val="600"/>
              </a:spcAft>
              <a:defRPr/>
            </a:pPr>
            <a:endParaRPr lang="en-US" altLang="pt-BR" sz="4000" b="1" kern="1200" dirty="0">
              <a:solidFill>
                <a:srgbClr val="FFFFFF"/>
              </a:solidFill>
              <a:effectLst>
                <a:outerShdw blurRad="38100" dist="38100" dir="2700000" algn="tl">
                  <a:srgbClr val="000000">
                    <a:alpha val="43137"/>
                  </a:srgbClr>
                </a:outerShdw>
              </a:effectLst>
              <a:latin typeface="+mj-lt"/>
              <a:ea typeface="+mj-ea"/>
              <a:cs typeface="+mj-cs"/>
            </a:endParaRPr>
          </a:p>
        </p:txBody>
      </p:sp>
      <p:sp>
        <p:nvSpPr>
          <p:cNvPr id="3" name="Espaço Reservado para Conteúdo 2"/>
          <p:cNvSpPr>
            <a:spLocks noGrp="1"/>
          </p:cNvSpPr>
          <p:nvPr>
            <p:ph idx="1"/>
          </p:nvPr>
        </p:nvSpPr>
        <p:spPr>
          <a:xfrm>
            <a:off x="4581727" y="649480"/>
            <a:ext cx="3025303" cy="5546047"/>
          </a:xfrm>
        </p:spPr>
        <p:txBody>
          <a:bodyPr vert="horz" lIns="91440" tIns="45720" rIns="91440" bIns="45720" rtlCol="0" anchor="ctr">
            <a:normAutofit/>
          </a:bodyPr>
          <a:lstStyle/>
          <a:p>
            <a:pPr marL="0" indent="0">
              <a:buNone/>
              <a:defRPr/>
            </a:pPr>
            <a:endParaRPr lang="pt-BR" sz="1600" b="1" noProof="0" dirty="0"/>
          </a:p>
          <a:p>
            <a:pPr marL="0">
              <a:defRPr/>
            </a:pPr>
            <a:r>
              <a:rPr lang="pt-BR" sz="1600" b="1" noProof="0" dirty="0"/>
              <a:t>Advogada</a:t>
            </a:r>
          </a:p>
          <a:p>
            <a:pPr marL="0">
              <a:defRPr/>
            </a:pPr>
            <a:r>
              <a:rPr lang="pt-BR" sz="1600" b="1" noProof="0" dirty="0"/>
              <a:t>Mestre em Direito Empresarial e Cidadania pelo </a:t>
            </a:r>
            <a:r>
              <a:rPr lang="pt-BR" sz="1600" b="1" noProof="0" dirty="0" err="1"/>
              <a:t>Unicuritiba</a:t>
            </a:r>
            <a:endParaRPr lang="pt-BR" sz="1600" b="1" noProof="0" dirty="0"/>
          </a:p>
          <a:p>
            <a:pPr marL="0">
              <a:defRPr/>
            </a:pPr>
            <a:r>
              <a:rPr lang="pt-BR" sz="1600" b="1" noProof="0" dirty="0"/>
              <a:t>Especialização em Gestão Contábil e Tributária pela UFPR </a:t>
            </a:r>
          </a:p>
          <a:p>
            <a:pPr marL="0">
              <a:defRPr/>
            </a:pPr>
            <a:r>
              <a:rPr lang="pt-BR" sz="1600" b="1" noProof="0" dirty="0"/>
              <a:t>Especialização em LGPD pela </a:t>
            </a:r>
            <a:r>
              <a:rPr lang="pt-BR" sz="1600" b="1" noProof="0" dirty="0" err="1"/>
              <a:t>Legale</a:t>
            </a:r>
            <a:r>
              <a:rPr lang="pt-BR" sz="1600" b="1" noProof="0" dirty="0"/>
              <a:t> Educacional</a:t>
            </a:r>
          </a:p>
          <a:p>
            <a:pPr marL="0">
              <a:defRPr/>
            </a:pPr>
            <a:r>
              <a:rPr lang="pt-BR" sz="1600" b="1" noProof="0" dirty="0"/>
              <a:t>Especialização em Direito Empresarial pela </a:t>
            </a:r>
            <a:r>
              <a:rPr lang="pt-BR" sz="1600" b="1" noProof="0" dirty="0" err="1"/>
              <a:t>Legale</a:t>
            </a:r>
            <a:r>
              <a:rPr lang="pt-BR" sz="1600" b="1" noProof="0" dirty="0"/>
              <a:t> Educacional</a:t>
            </a:r>
          </a:p>
          <a:p>
            <a:pPr marL="0">
              <a:defRPr/>
            </a:pPr>
            <a:r>
              <a:rPr lang="pt-BR" sz="1600" b="1" noProof="0" dirty="0"/>
              <a:t>Especialização em Planejamento Previdenciário pela </a:t>
            </a:r>
            <a:r>
              <a:rPr lang="pt-BR" sz="1600" b="1" noProof="0" dirty="0" err="1"/>
              <a:t>Legale</a:t>
            </a:r>
            <a:r>
              <a:rPr lang="pt-BR" sz="1600" b="1" noProof="0" dirty="0"/>
              <a:t> Educacional</a:t>
            </a:r>
          </a:p>
          <a:p>
            <a:pPr marL="0">
              <a:defRPr/>
            </a:pPr>
            <a:r>
              <a:rPr lang="pt-BR" sz="1600" b="1" noProof="0" dirty="0"/>
              <a:t>MBA em Gestão de Pessoas pela </a:t>
            </a:r>
            <a:r>
              <a:rPr lang="pt-BR" sz="1600" b="1" noProof="0" dirty="0" err="1"/>
              <a:t>Facet</a:t>
            </a:r>
            <a:endParaRPr lang="pt-BR" sz="1600" b="1" noProof="0" dirty="0"/>
          </a:p>
          <a:p>
            <a:pPr marL="0">
              <a:defRPr/>
            </a:pPr>
            <a:r>
              <a:rPr lang="pt-BR" sz="1600" b="1" noProof="0" dirty="0"/>
              <a:t>Graduada em Direito pela FACEAR (2009)</a:t>
            </a:r>
          </a:p>
          <a:p>
            <a:pPr marL="0">
              <a:defRPr/>
            </a:pPr>
            <a:endParaRPr lang="en-US" altLang="pt-BR" sz="1600" b="1" dirty="0">
              <a:effectLst>
                <a:outerShdw blurRad="38100" dist="38100" dir="2700000" algn="tl">
                  <a:srgbClr val="000000">
                    <a:alpha val="43137"/>
                  </a:srgbClr>
                </a:outerShdw>
              </a:effectLst>
            </a:endParaRPr>
          </a:p>
        </p:txBody>
      </p:sp>
      <p:pic>
        <p:nvPicPr>
          <p:cNvPr id="5" name="Imagem 4">
            <a:extLst>
              <a:ext uri="{FF2B5EF4-FFF2-40B4-BE49-F238E27FC236}">
                <a16:creationId xmlns:a16="http://schemas.microsoft.com/office/drawing/2014/main" id="{2136900F-D056-3408-9C7F-C9412657D0F9}"/>
              </a:ext>
            </a:extLst>
          </p:cNvPr>
          <p:cNvPicPr>
            <a:picLocks noChangeAspect="1"/>
          </p:cNvPicPr>
          <p:nvPr/>
        </p:nvPicPr>
        <p:blipFill>
          <a:blip r:embed="rId2"/>
          <a:stretch>
            <a:fillRect/>
          </a:stretch>
        </p:blipFill>
        <p:spPr>
          <a:xfrm>
            <a:off x="8109502" y="1380071"/>
            <a:ext cx="3615776" cy="4109736"/>
          </a:xfrm>
          <a:prstGeom prst="rect">
            <a:avLst/>
          </a:prstGeom>
        </p:spPr>
      </p:pic>
    </p:spTree>
    <p:extLst>
      <p:ext uri="{BB962C8B-B14F-4D97-AF65-F5344CB8AC3E}">
        <p14:creationId xmlns:p14="http://schemas.microsoft.com/office/powerpoint/2010/main" val="2518217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E26CAE7C-9EBC-9A50-C499-D18558EB2C9F}"/>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ED653F4-D800-D06F-3AE6-00C47ADDA16B}"/>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6900067E-CD37-617F-3055-F4B7B3968ECB}"/>
              </a:ext>
            </a:extLst>
          </p:cNvPr>
          <p:cNvSpPr txBox="1"/>
          <p:nvPr/>
        </p:nvSpPr>
        <p:spPr>
          <a:xfrm>
            <a:off x="1371600" y="942109"/>
            <a:ext cx="10058400" cy="5724644"/>
          </a:xfrm>
          <a:prstGeom prst="rect">
            <a:avLst/>
          </a:prstGeom>
          <a:noFill/>
        </p:spPr>
        <p:txBody>
          <a:bodyPr wrap="square">
            <a:spAutoFit/>
          </a:bodyPr>
          <a:lstStyle/>
          <a:p>
            <a:endParaRPr lang="pt-BR" b="1" dirty="0"/>
          </a:p>
          <a:p>
            <a:endParaRPr lang="pt-BR" dirty="0"/>
          </a:p>
          <a:p>
            <a:pPr algn="just"/>
            <a:r>
              <a:rPr lang="pt-BR" sz="2400" dirty="0"/>
              <a:t>Em regra, a sindicância possui prazos mais curtos, rito mais simples e pode ou não resultar em punição, sendo normalmente reservada para faltas de menor gravidade, como advertência ou repreensão. </a:t>
            </a:r>
          </a:p>
          <a:p>
            <a:pPr algn="just"/>
            <a:endParaRPr lang="pt-BR" sz="2400" dirty="0"/>
          </a:p>
          <a:p>
            <a:pPr algn="just"/>
            <a:r>
              <a:rPr lang="pt-BR" sz="2400" dirty="0"/>
              <a:t>E quando da apuração surgem indícios de infração grave? Neste caso o procedimento deve ser convertido em Processo Administrativo Disciplinar (PAD).</a:t>
            </a:r>
          </a:p>
          <a:p>
            <a:pPr algn="just"/>
            <a:endParaRPr lang="pt-BR" sz="2400" dirty="0"/>
          </a:p>
          <a:p>
            <a:pPr algn="just"/>
            <a:r>
              <a:rPr lang="pt-BR" sz="2400" dirty="0"/>
              <a:t>Sua essência está na </a:t>
            </a:r>
            <a:r>
              <a:rPr lang="pt-BR" sz="2400" b="1" dirty="0"/>
              <a:t>busca da verdade material</a:t>
            </a:r>
            <a:r>
              <a:rPr lang="pt-BR" sz="2400" dirty="0"/>
              <a:t>, ou seja, na apuração real dos fatos e circunstâncias que possam caracterizar infração disciplinar, garantindo legalidade e moralidade no serviço público.</a:t>
            </a:r>
          </a:p>
          <a:p>
            <a:pPr algn="just"/>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245498449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706214-2350-7A4C-BD2F-2C98A1371BC6}"/>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ixaDeTexto 8">
            <a:extLst>
              <a:ext uri="{FF2B5EF4-FFF2-40B4-BE49-F238E27FC236}">
                <a16:creationId xmlns:a16="http://schemas.microsoft.com/office/drawing/2014/main" id="{8C2242CD-E5C0-D300-415F-47CCED57CF5C}"/>
              </a:ext>
            </a:extLst>
          </p:cNvPr>
          <p:cNvSpPr txBox="1"/>
          <p:nvPr/>
        </p:nvSpPr>
        <p:spPr>
          <a:xfrm>
            <a:off x="1371600" y="942109"/>
            <a:ext cx="10058400" cy="1554272"/>
          </a:xfrm>
          <a:prstGeom prst="rect">
            <a:avLst/>
          </a:prstGeom>
          <a:noFill/>
        </p:spPr>
        <p:txBody>
          <a:bodyPr wrap="square">
            <a:spAutoFit/>
          </a:bodyPr>
          <a:lstStyle/>
          <a:p>
            <a:pPr>
              <a:spcAft>
                <a:spcPts val="600"/>
              </a:spcAft>
            </a:pPr>
            <a:endParaRPr lang="pt-BR" b="1"/>
          </a:p>
          <a:p>
            <a:pPr>
              <a:spcAft>
                <a:spcPts val="600"/>
              </a:spcAft>
            </a:pPr>
            <a:endParaRPr lang="pt-BR"/>
          </a:p>
          <a:p>
            <a:pPr>
              <a:spcAft>
                <a:spcPts val="600"/>
              </a:spcAft>
            </a:pPr>
            <a:endParaRPr lang="pt-BR" sz="2200" b="1" i="0">
              <a:effectLst/>
            </a:endParaRPr>
          </a:p>
          <a:p>
            <a:pPr>
              <a:spcAft>
                <a:spcPts val="600"/>
              </a:spcAft>
            </a:pPr>
            <a:endParaRPr lang="pt-BR" sz="2200" b="0" i="0">
              <a:effectLst/>
            </a:endParaRPr>
          </a:p>
        </p:txBody>
      </p:sp>
      <p:graphicFrame>
        <p:nvGraphicFramePr>
          <p:cNvPr id="2" name="Tabela 1">
            <a:extLst>
              <a:ext uri="{FF2B5EF4-FFF2-40B4-BE49-F238E27FC236}">
                <a16:creationId xmlns:a16="http://schemas.microsoft.com/office/drawing/2014/main" id="{68E8922C-C8F2-9B38-8B0A-69901D7053A9}"/>
              </a:ext>
            </a:extLst>
          </p:cNvPr>
          <p:cNvGraphicFramePr>
            <a:graphicFrameLocks noGrp="1"/>
          </p:cNvGraphicFramePr>
          <p:nvPr>
            <p:extLst>
              <p:ext uri="{D42A27DB-BD31-4B8C-83A1-F6EECF244321}">
                <p14:modId xmlns:p14="http://schemas.microsoft.com/office/powerpoint/2010/main" val="2230544709"/>
              </p:ext>
            </p:extLst>
          </p:nvPr>
        </p:nvGraphicFramePr>
        <p:xfrm>
          <a:off x="3765494" y="1115367"/>
          <a:ext cx="8057700" cy="4784486"/>
        </p:xfrm>
        <a:graphic>
          <a:graphicData uri="http://schemas.openxmlformats.org/drawingml/2006/table">
            <a:tbl>
              <a:tblPr>
                <a:tableStyleId>{9D7B26C5-4107-4FEC-AEDC-1716B250A1EF}</a:tableStyleId>
              </a:tblPr>
              <a:tblGrid>
                <a:gridCol w="2973869">
                  <a:extLst>
                    <a:ext uri="{9D8B030D-6E8A-4147-A177-3AD203B41FA5}">
                      <a16:colId xmlns:a16="http://schemas.microsoft.com/office/drawing/2014/main" val="463686674"/>
                    </a:ext>
                  </a:extLst>
                </a:gridCol>
                <a:gridCol w="5083831">
                  <a:extLst>
                    <a:ext uri="{9D8B030D-6E8A-4147-A177-3AD203B41FA5}">
                      <a16:colId xmlns:a16="http://schemas.microsoft.com/office/drawing/2014/main" val="1983041755"/>
                    </a:ext>
                  </a:extLst>
                </a:gridCol>
              </a:tblGrid>
              <a:tr h="544685">
                <a:tc>
                  <a:txBody>
                    <a:bodyPr/>
                    <a:lstStyle/>
                    <a:p>
                      <a:pPr algn="l" fontAlgn="ctr">
                        <a:buNone/>
                      </a:pPr>
                      <a:r>
                        <a:rPr lang="pt-BR" sz="2500" b="0" u="none" strike="noStrike">
                          <a:effectLst/>
                        </a:rPr>
                        <a:t>Aspecto</a:t>
                      </a:r>
                      <a:endParaRPr lang="pt-BR" sz="2500" b="0" i="0" u="none" strike="noStrike">
                        <a:effectLst/>
                        <a:latin typeface="Arial" panose="020B0604020202020204" pitchFamily="34" charset="0"/>
                      </a:endParaRPr>
                    </a:p>
                  </a:txBody>
                  <a:tcPr marL="125702" marR="125702" marT="62852" marB="62852" anchor="ctr"/>
                </a:tc>
                <a:tc>
                  <a:txBody>
                    <a:bodyPr/>
                    <a:lstStyle/>
                    <a:p>
                      <a:pPr algn="l" fontAlgn="ctr">
                        <a:buNone/>
                      </a:pPr>
                      <a:r>
                        <a:rPr lang="pt-BR" sz="2500" b="0" u="none" strike="noStrike">
                          <a:effectLst/>
                        </a:rPr>
                        <a:t>Pontos Principais</a:t>
                      </a:r>
                      <a:endParaRPr lang="pt-BR" sz="2500" b="0" i="0" u="none" strike="noStrike">
                        <a:effectLst/>
                        <a:latin typeface="Arial" panose="020B0604020202020204" pitchFamily="34" charset="0"/>
                      </a:endParaRPr>
                    </a:p>
                  </a:txBody>
                  <a:tcPr marL="125702" marR="125702" marT="62852" marB="62852" anchor="ctr"/>
                </a:tc>
                <a:extLst>
                  <a:ext uri="{0D108BD9-81ED-4DB2-BD59-A6C34878D82A}">
                    <a16:rowId xmlns:a16="http://schemas.microsoft.com/office/drawing/2014/main" val="792961947"/>
                  </a:ext>
                </a:extLst>
              </a:tr>
              <a:tr h="923779">
                <a:tc>
                  <a:txBody>
                    <a:bodyPr/>
                    <a:lstStyle/>
                    <a:p>
                      <a:pPr algn="l" fontAlgn="ctr">
                        <a:buNone/>
                      </a:pPr>
                      <a:r>
                        <a:rPr lang="pt-BR" sz="2500" b="0" u="none" strike="noStrike">
                          <a:effectLst/>
                        </a:rPr>
                        <a:t>Finalidade</a:t>
                      </a:r>
                      <a:endParaRPr lang="pt-BR" sz="2500" b="0" i="0" u="none" strike="noStrike">
                        <a:effectLst/>
                        <a:latin typeface="Arial" panose="020B0604020202020204" pitchFamily="34" charset="0"/>
                      </a:endParaRPr>
                    </a:p>
                  </a:txBody>
                  <a:tcPr marL="125702" marR="125702" marT="62852" marB="62852" anchor="ctr"/>
                </a:tc>
                <a:tc>
                  <a:txBody>
                    <a:bodyPr/>
                    <a:lstStyle/>
                    <a:p>
                      <a:pPr algn="l" fontAlgn="ctr">
                        <a:buNone/>
                      </a:pPr>
                      <a:r>
                        <a:rPr lang="pt-BR" sz="2500" b="0" u="none" strike="noStrike">
                          <a:effectLst/>
                        </a:rPr>
                        <a:t>Apurar fatos e definir existência de indícios</a:t>
                      </a:r>
                      <a:endParaRPr lang="pt-BR" sz="2500" b="0" i="0" u="none" strike="noStrike">
                        <a:effectLst/>
                        <a:latin typeface="Arial" panose="020B0604020202020204" pitchFamily="34" charset="0"/>
                      </a:endParaRPr>
                    </a:p>
                  </a:txBody>
                  <a:tcPr marL="125702" marR="125702" marT="62852" marB="62852" anchor="ctr"/>
                </a:tc>
                <a:extLst>
                  <a:ext uri="{0D108BD9-81ED-4DB2-BD59-A6C34878D82A}">
                    <a16:rowId xmlns:a16="http://schemas.microsoft.com/office/drawing/2014/main" val="4247115049"/>
                  </a:ext>
                </a:extLst>
              </a:tr>
              <a:tr h="544685">
                <a:tc>
                  <a:txBody>
                    <a:bodyPr/>
                    <a:lstStyle/>
                    <a:p>
                      <a:pPr algn="l" fontAlgn="ctr">
                        <a:buNone/>
                      </a:pPr>
                      <a:r>
                        <a:rPr lang="pt-BR" sz="2500" b="0" u="none" strike="noStrike">
                          <a:effectLst/>
                        </a:rPr>
                        <a:t>Natureza</a:t>
                      </a:r>
                      <a:endParaRPr lang="pt-BR" sz="2500" b="0" i="0" u="none" strike="noStrike">
                        <a:effectLst/>
                        <a:latin typeface="Arial" panose="020B0604020202020204" pitchFamily="34" charset="0"/>
                      </a:endParaRPr>
                    </a:p>
                  </a:txBody>
                  <a:tcPr marL="125702" marR="125702" marT="62852" marB="62852" anchor="ctr"/>
                </a:tc>
                <a:tc>
                  <a:txBody>
                    <a:bodyPr/>
                    <a:lstStyle/>
                    <a:p>
                      <a:pPr algn="l" fontAlgn="ctr">
                        <a:buNone/>
                      </a:pPr>
                      <a:r>
                        <a:rPr lang="pt-BR" sz="2500" b="0" u="none" strike="noStrike">
                          <a:effectLst/>
                        </a:rPr>
                        <a:t>Investigativa e preliminar</a:t>
                      </a:r>
                      <a:endParaRPr lang="pt-BR" sz="2500" b="0" i="0" u="none" strike="noStrike">
                        <a:effectLst/>
                        <a:latin typeface="Arial" panose="020B0604020202020204" pitchFamily="34" charset="0"/>
                      </a:endParaRPr>
                    </a:p>
                  </a:txBody>
                  <a:tcPr marL="125702" marR="125702" marT="62852" marB="62852" anchor="ctr"/>
                </a:tc>
                <a:extLst>
                  <a:ext uri="{0D108BD9-81ED-4DB2-BD59-A6C34878D82A}">
                    <a16:rowId xmlns:a16="http://schemas.microsoft.com/office/drawing/2014/main" val="1480253132"/>
                  </a:ext>
                </a:extLst>
              </a:tr>
              <a:tr h="923779">
                <a:tc>
                  <a:txBody>
                    <a:bodyPr/>
                    <a:lstStyle/>
                    <a:p>
                      <a:pPr algn="l" fontAlgn="ctr">
                        <a:buNone/>
                      </a:pPr>
                      <a:r>
                        <a:rPr lang="pt-BR" sz="2500" b="0" u="none" strike="noStrike">
                          <a:effectLst/>
                        </a:rPr>
                        <a:t>Resultado possível</a:t>
                      </a:r>
                      <a:endParaRPr lang="pt-BR" sz="2500" b="0" i="0" u="none" strike="noStrike">
                        <a:effectLst/>
                        <a:latin typeface="Arial" panose="020B0604020202020204" pitchFamily="34" charset="0"/>
                      </a:endParaRPr>
                    </a:p>
                  </a:txBody>
                  <a:tcPr marL="125702" marR="125702" marT="62852" marB="62852" anchor="ctr"/>
                </a:tc>
                <a:tc>
                  <a:txBody>
                    <a:bodyPr/>
                    <a:lstStyle/>
                    <a:p>
                      <a:pPr algn="l" fontAlgn="ctr">
                        <a:buNone/>
                      </a:pPr>
                      <a:r>
                        <a:rPr lang="pt-BR" sz="2500" b="0" u="none" strike="noStrike">
                          <a:effectLst/>
                        </a:rPr>
                        <a:t>Arquivamento, punição leve ou instauração de PAD</a:t>
                      </a:r>
                      <a:endParaRPr lang="pt-BR" sz="2500" b="0" i="0" u="none" strike="noStrike">
                        <a:effectLst/>
                        <a:latin typeface="Arial" panose="020B0604020202020204" pitchFamily="34" charset="0"/>
                      </a:endParaRPr>
                    </a:p>
                  </a:txBody>
                  <a:tcPr marL="125702" marR="125702" marT="62852" marB="62852" anchor="ctr"/>
                </a:tc>
                <a:extLst>
                  <a:ext uri="{0D108BD9-81ED-4DB2-BD59-A6C34878D82A}">
                    <a16:rowId xmlns:a16="http://schemas.microsoft.com/office/drawing/2014/main" val="1129968890"/>
                  </a:ext>
                </a:extLst>
              </a:tr>
              <a:tr h="923779">
                <a:tc>
                  <a:txBody>
                    <a:bodyPr/>
                    <a:lstStyle/>
                    <a:p>
                      <a:pPr algn="l" fontAlgn="ctr">
                        <a:buNone/>
                      </a:pPr>
                      <a:r>
                        <a:rPr lang="pt-BR" sz="2500" b="0" u="none" strike="noStrike" dirty="0">
                          <a:effectLst/>
                        </a:rPr>
                        <a:t>Papel</a:t>
                      </a:r>
                      <a:endParaRPr lang="pt-BR" sz="2500" b="0" i="0" u="none" strike="noStrike" dirty="0">
                        <a:effectLst/>
                        <a:latin typeface="Arial" panose="020B0604020202020204" pitchFamily="34" charset="0"/>
                      </a:endParaRPr>
                    </a:p>
                  </a:txBody>
                  <a:tcPr marL="125702" marR="125702" marT="62852" marB="62852" anchor="ctr"/>
                </a:tc>
                <a:tc>
                  <a:txBody>
                    <a:bodyPr/>
                    <a:lstStyle/>
                    <a:p>
                      <a:pPr algn="l" fontAlgn="ctr">
                        <a:buNone/>
                      </a:pPr>
                      <a:r>
                        <a:rPr lang="pt-BR" sz="2500" b="0" u="none" strike="noStrike">
                          <a:effectLst/>
                        </a:rPr>
                        <a:t>Verificar situação antes de medidas mais gravosas</a:t>
                      </a:r>
                      <a:endParaRPr lang="pt-BR" sz="2500" b="0" i="0" u="none" strike="noStrike">
                        <a:effectLst/>
                        <a:latin typeface="Arial" panose="020B0604020202020204" pitchFamily="34" charset="0"/>
                      </a:endParaRPr>
                    </a:p>
                  </a:txBody>
                  <a:tcPr marL="125702" marR="125702" marT="62852" marB="62852" anchor="ctr"/>
                </a:tc>
                <a:extLst>
                  <a:ext uri="{0D108BD9-81ED-4DB2-BD59-A6C34878D82A}">
                    <a16:rowId xmlns:a16="http://schemas.microsoft.com/office/drawing/2014/main" val="2699616155"/>
                  </a:ext>
                </a:extLst>
              </a:tr>
              <a:tr h="923779">
                <a:tc>
                  <a:txBody>
                    <a:bodyPr/>
                    <a:lstStyle/>
                    <a:p>
                      <a:pPr algn="l" fontAlgn="ctr">
                        <a:buNone/>
                      </a:pPr>
                      <a:r>
                        <a:rPr lang="pt-BR" sz="2500" b="0" u="none" strike="noStrike">
                          <a:effectLst/>
                        </a:rPr>
                        <a:t>Quando ocorre</a:t>
                      </a:r>
                      <a:endParaRPr lang="pt-BR" sz="2500" b="0" i="0" u="none" strike="noStrike">
                        <a:effectLst/>
                        <a:latin typeface="Arial" panose="020B0604020202020204" pitchFamily="34" charset="0"/>
                      </a:endParaRPr>
                    </a:p>
                  </a:txBody>
                  <a:tcPr marL="125702" marR="125702" marT="62852" marB="62852" anchor="ctr"/>
                </a:tc>
                <a:tc>
                  <a:txBody>
                    <a:bodyPr/>
                    <a:lstStyle/>
                    <a:p>
                      <a:pPr algn="l" fontAlgn="ctr">
                        <a:buNone/>
                      </a:pPr>
                      <a:r>
                        <a:rPr lang="pt-BR" sz="2500" b="0" u="none" strike="noStrike" dirty="0">
                          <a:effectLst/>
                        </a:rPr>
                        <a:t>Dúvidas quanto aos fatos e autoria</a:t>
                      </a:r>
                      <a:endParaRPr lang="pt-BR" sz="2500" b="0" i="0" u="none" strike="noStrike" dirty="0">
                        <a:effectLst/>
                        <a:latin typeface="Arial" panose="020B0604020202020204" pitchFamily="34" charset="0"/>
                      </a:endParaRPr>
                    </a:p>
                  </a:txBody>
                  <a:tcPr marL="125702" marR="125702" marT="62852" marB="62852" anchor="ctr"/>
                </a:tc>
                <a:extLst>
                  <a:ext uri="{0D108BD9-81ED-4DB2-BD59-A6C34878D82A}">
                    <a16:rowId xmlns:a16="http://schemas.microsoft.com/office/drawing/2014/main" val="1053500869"/>
                  </a:ext>
                </a:extLst>
              </a:tr>
            </a:tbl>
          </a:graphicData>
        </a:graphic>
      </p:graphicFrame>
      <p:pic>
        <p:nvPicPr>
          <p:cNvPr id="5" name="Imagem 4">
            <a:extLst>
              <a:ext uri="{FF2B5EF4-FFF2-40B4-BE49-F238E27FC236}">
                <a16:creationId xmlns:a16="http://schemas.microsoft.com/office/drawing/2014/main" id="{38CC4A44-D32A-F121-31A3-D5658F7A7B0C}"/>
              </a:ext>
            </a:extLst>
          </p:cNvPr>
          <p:cNvPicPr>
            <a:picLocks noChangeAspect="1"/>
          </p:cNvPicPr>
          <p:nvPr/>
        </p:nvPicPr>
        <p:blipFill>
          <a:blip r:embed="rId4"/>
          <a:stretch>
            <a:fillRect/>
          </a:stretch>
        </p:blipFill>
        <p:spPr>
          <a:xfrm>
            <a:off x="368807" y="2626686"/>
            <a:ext cx="3000794" cy="1705213"/>
          </a:xfrm>
          <a:prstGeom prst="rect">
            <a:avLst/>
          </a:prstGeom>
        </p:spPr>
      </p:pic>
    </p:spTree>
    <p:extLst>
      <p:ext uri="{BB962C8B-B14F-4D97-AF65-F5344CB8AC3E}">
        <p14:creationId xmlns:p14="http://schemas.microsoft.com/office/powerpoint/2010/main" val="1173540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C514EDF-B2E2-2E24-6F10-008CA2970191}"/>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F6456A5-3D8B-FE1C-3D75-E0EC386AD8A8}"/>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2BFDF66E-3D99-6F37-521C-45AE9A2AE2DA}"/>
              </a:ext>
            </a:extLst>
          </p:cNvPr>
          <p:cNvSpPr txBox="1"/>
          <p:nvPr/>
        </p:nvSpPr>
        <p:spPr>
          <a:xfrm>
            <a:off x="793103" y="942109"/>
            <a:ext cx="10226350" cy="5847755"/>
          </a:xfrm>
          <a:prstGeom prst="rect">
            <a:avLst/>
          </a:prstGeom>
          <a:noFill/>
        </p:spPr>
        <p:txBody>
          <a:bodyPr wrap="square">
            <a:spAutoFit/>
          </a:bodyPr>
          <a:lstStyle/>
          <a:p>
            <a:pPr algn="just"/>
            <a:r>
              <a:rPr lang="pt-BR" sz="2200" b="1" dirty="0"/>
              <a:t>PAD — Processo Administrativo Disciplinar</a:t>
            </a:r>
          </a:p>
          <a:p>
            <a:pPr algn="just"/>
            <a:r>
              <a:rPr lang="pt-BR" sz="2200" dirty="0"/>
              <a:t>O Processo Administrativo Disciplinar é o </a:t>
            </a:r>
            <a:r>
              <a:rPr lang="pt-BR" sz="2200" b="1" dirty="0"/>
              <a:t>instrumento formal e garantidor</a:t>
            </a:r>
            <a:r>
              <a:rPr lang="pt-BR" sz="2200" dirty="0"/>
              <a:t> utilizado pela Administração para responsabilizar servidores quando há indícios de infrações funcionais. </a:t>
            </a:r>
          </a:p>
          <a:p>
            <a:pPr algn="just"/>
            <a:r>
              <a:rPr lang="pt-BR" sz="2200" dirty="0"/>
              <a:t>O PAD assegura legalidade, transparência e equidade, permitindo que a Administração avalie condutas, analise provas e julgue o servidor dentro dos limites legais.</a:t>
            </a:r>
          </a:p>
          <a:p>
            <a:pPr algn="just"/>
            <a:endParaRPr lang="pt-BR" sz="2200" dirty="0"/>
          </a:p>
          <a:p>
            <a:pPr algn="just"/>
            <a:r>
              <a:rPr lang="pt-BR" sz="2200" dirty="0"/>
              <a:t>O procedimento segue etapas claramente definidas, normalmente envolvendo instauração por autoridade competente, nomeação de comissão, citação do servidor, instrução probatória, defesa, relatório conclusivo e julgamento. </a:t>
            </a:r>
          </a:p>
          <a:p>
            <a:pPr algn="just"/>
            <a:endParaRPr lang="pt-BR" sz="2200" dirty="0"/>
          </a:p>
          <a:p>
            <a:pPr algn="just"/>
            <a:r>
              <a:rPr lang="pt-BR" sz="2200" dirty="0"/>
              <a:t>É exigido para aplicação de penalidades mais graves, como suspensão superior ao limite previsto, demissão, cassação de aposentadoria, exoneração de cargo em comissão por infração disciplinar, entre outras.</a:t>
            </a:r>
          </a:p>
          <a:p>
            <a:pPr algn="just"/>
            <a:endParaRPr lang="pt-BR" sz="2200" b="1" dirty="0"/>
          </a:p>
          <a:p>
            <a:pPr algn="just"/>
            <a:endParaRPr lang="pt-BR" sz="2200" b="1" i="0" dirty="0">
              <a:effectLst/>
            </a:endParaRPr>
          </a:p>
          <a:p>
            <a:pPr algn="just"/>
            <a:endParaRPr lang="pt-BR" sz="2200" b="0" i="0" dirty="0">
              <a:effectLst/>
            </a:endParaRPr>
          </a:p>
        </p:txBody>
      </p:sp>
    </p:spTree>
    <p:extLst>
      <p:ext uri="{BB962C8B-B14F-4D97-AF65-F5344CB8AC3E}">
        <p14:creationId xmlns:p14="http://schemas.microsoft.com/office/powerpoint/2010/main" val="4128996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3680C559-04AD-C647-A61F-D54908921B81}"/>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1FCBC163-D20C-A5DC-39C2-1FF20E78501D}"/>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BE004E04-90D4-893F-FBD4-91C3F68EC58A}"/>
              </a:ext>
            </a:extLst>
          </p:cNvPr>
          <p:cNvSpPr txBox="1"/>
          <p:nvPr/>
        </p:nvSpPr>
        <p:spPr>
          <a:xfrm>
            <a:off x="793103" y="942109"/>
            <a:ext cx="10226350" cy="5324535"/>
          </a:xfrm>
          <a:prstGeom prst="rect">
            <a:avLst/>
          </a:prstGeom>
          <a:noFill/>
        </p:spPr>
        <p:txBody>
          <a:bodyPr wrap="square">
            <a:spAutoFit/>
          </a:bodyPr>
          <a:lstStyle/>
          <a:p>
            <a:pPr algn="just"/>
            <a:r>
              <a:rPr lang="pt-BR" sz="2200" b="1" dirty="0"/>
              <a:t>PAD — Processo Administrativo Disciplinar</a:t>
            </a:r>
          </a:p>
          <a:p>
            <a:pPr algn="just"/>
            <a:endParaRPr lang="pt-BR" sz="2200" dirty="0"/>
          </a:p>
          <a:p>
            <a:pPr algn="just"/>
            <a:endParaRPr lang="pt-BR" sz="2200" dirty="0"/>
          </a:p>
          <a:p>
            <a:pPr algn="just"/>
            <a:r>
              <a:rPr lang="pt-BR" sz="2200" dirty="0"/>
              <a:t>O PAD, portanto, protege a Administração e também o servidor, uma vez que evita punições arbitrárias e assegura que o processo disciplinar seja conduzido com respeito aos princípios constitucionais:</a:t>
            </a:r>
          </a:p>
          <a:p>
            <a:pPr algn="just"/>
            <a:endParaRPr lang="pt-BR" sz="2200" dirty="0"/>
          </a:p>
          <a:p>
            <a:pPr marL="1257300" lvl="2" indent="-342900" algn="just">
              <a:buFont typeface="Wingdings" panose="05000000000000000000" pitchFamily="2" charset="2"/>
              <a:buChar char="Ø"/>
            </a:pPr>
            <a:r>
              <a:rPr lang="pt-BR" sz="2400" b="1" dirty="0"/>
              <a:t>DEVIDO PROCESSO LEGAL</a:t>
            </a:r>
          </a:p>
          <a:p>
            <a:pPr marL="1257300" lvl="2" indent="-342900" algn="just">
              <a:buFont typeface="Wingdings" panose="05000000000000000000" pitchFamily="2" charset="2"/>
              <a:buChar char="Ø"/>
            </a:pPr>
            <a:r>
              <a:rPr lang="pt-BR" sz="2400" b="1" dirty="0"/>
              <a:t>AMPLA DEFESA</a:t>
            </a:r>
          </a:p>
          <a:p>
            <a:pPr marL="1257300" lvl="2" indent="-342900" algn="just">
              <a:buFont typeface="Wingdings" panose="05000000000000000000" pitchFamily="2" charset="2"/>
              <a:buChar char="Ø"/>
            </a:pPr>
            <a:r>
              <a:rPr lang="pt-BR" sz="2400" b="1" dirty="0"/>
              <a:t>CONTRADITÓRIO</a:t>
            </a:r>
          </a:p>
          <a:p>
            <a:pPr marL="1257300" lvl="2" indent="-342900" algn="just">
              <a:buFont typeface="Wingdings" panose="05000000000000000000" pitchFamily="2" charset="2"/>
              <a:buChar char="Ø"/>
            </a:pPr>
            <a:r>
              <a:rPr lang="pt-BR" sz="2400" b="1" dirty="0"/>
              <a:t>MOTIVAÇÃO</a:t>
            </a:r>
          </a:p>
          <a:p>
            <a:pPr marL="1257300" lvl="2" indent="-342900" algn="just">
              <a:buFont typeface="Wingdings" panose="05000000000000000000" pitchFamily="2" charset="2"/>
              <a:buChar char="Ø"/>
            </a:pPr>
            <a:r>
              <a:rPr lang="pt-BR" sz="2400" b="1" dirty="0"/>
              <a:t>IMPESSOALIDADE</a:t>
            </a:r>
            <a:r>
              <a:rPr lang="pt-BR" sz="2400" dirty="0"/>
              <a:t>.</a:t>
            </a:r>
          </a:p>
          <a:p>
            <a:pPr algn="just"/>
            <a:endParaRPr lang="pt-BR" sz="2200" b="1" dirty="0"/>
          </a:p>
          <a:p>
            <a:pPr algn="just"/>
            <a:endParaRPr lang="pt-BR" sz="2200" b="1" i="0" dirty="0">
              <a:effectLst/>
            </a:endParaRPr>
          </a:p>
          <a:p>
            <a:pPr algn="just"/>
            <a:endParaRPr lang="pt-BR" sz="2200" b="0" i="0" dirty="0">
              <a:effectLst/>
            </a:endParaRPr>
          </a:p>
        </p:txBody>
      </p:sp>
    </p:spTree>
    <p:extLst>
      <p:ext uri="{BB962C8B-B14F-4D97-AF65-F5344CB8AC3E}">
        <p14:creationId xmlns:p14="http://schemas.microsoft.com/office/powerpoint/2010/main" val="324021134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FE3E6668-EAB1-760D-96D7-94BD05EAF6D7}"/>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00F8457-277B-E5DB-CE08-A7F6328F0432}"/>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3E9E5C39-D21E-8E54-E87F-88C061CAB12D}"/>
              </a:ext>
            </a:extLst>
          </p:cNvPr>
          <p:cNvSpPr txBox="1"/>
          <p:nvPr/>
        </p:nvSpPr>
        <p:spPr>
          <a:xfrm>
            <a:off x="1352600" y="951440"/>
            <a:ext cx="8954616" cy="430887"/>
          </a:xfrm>
          <a:prstGeom prst="rect">
            <a:avLst/>
          </a:prstGeom>
          <a:noFill/>
        </p:spPr>
        <p:txBody>
          <a:bodyPr wrap="square">
            <a:spAutoFit/>
          </a:bodyPr>
          <a:lstStyle/>
          <a:p>
            <a:pPr algn="ctr"/>
            <a:r>
              <a:rPr lang="pt-BR" sz="2200" b="1" dirty="0"/>
              <a:t>PAD</a:t>
            </a:r>
            <a:endParaRPr lang="pt-BR" sz="2200" b="1" i="0" dirty="0">
              <a:effectLst/>
            </a:endParaRPr>
          </a:p>
        </p:txBody>
      </p:sp>
      <p:graphicFrame>
        <p:nvGraphicFramePr>
          <p:cNvPr id="2" name="Tabela 1">
            <a:extLst>
              <a:ext uri="{FF2B5EF4-FFF2-40B4-BE49-F238E27FC236}">
                <a16:creationId xmlns:a16="http://schemas.microsoft.com/office/drawing/2014/main" id="{9C5690A9-4045-A1FD-CD70-08C366EE744E}"/>
              </a:ext>
            </a:extLst>
          </p:cNvPr>
          <p:cNvGraphicFramePr>
            <a:graphicFrameLocks noGrp="1"/>
          </p:cNvGraphicFramePr>
          <p:nvPr>
            <p:extLst>
              <p:ext uri="{D42A27DB-BD31-4B8C-83A1-F6EECF244321}">
                <p14:modId xmlns:p14="http://schemas.microsoft.com/office/powerpoint/2010/main" val="4033084332"/>
              </p:ext>
            </p:extLst>
          </p:nvPr>
        </p:nvGraphicFramePr>
        <p:xfrm>
          <a:off x="838199" y="1382327"/>
          <a:ext cx="11079146" cy="3059046"/>
        </p:xfrm>
        <a:graphic>
          <a:graphicData uri="http://schemas.openxmlformats.org/drawingml/2006/table">
            <a:tbl>
              <a:tblPr/>
              <a:tblGrid>
                <a:gridCol w="3416560">
                  <a:extLst>
                    <a:ext uri="{9D8B030D-6E8A-4147-A177-3AD203B41FA5}">
                      <a16:colId xmlns:a16="http://schemas.microsoft.com/office/drawing/2014/main" val="1224540903"/>
                    </a:ext>
                  </a:extLst>
                </a:gridCol>
                <a:gridCol w="7662586">
                  <a:extLst>
                    <a:ext uri="{9D8B030D-6E8A-4147-A177-3AD203B41FA5}">
                      <a16:colId xmlns:a16="http://schemas.microsoft.com/office/drawing/2014/main" val="1489065203"/>
                    </a:ext>
                  </a:extLst>
                </a:gridCol>
              </a:tblGrid>
              <a:tr h="501423">
                <a:tc>
                  <a:txBody>
                    <a:bodyPr/>
                    <a:lstStyle/>
                    <a:p>
                      <a:pPr>
                        <a:buNone/>
                      </a:pPr>
                      <a:r>
                        <a:rPr lang="pt-BR"/>
                        <a:t>Aspecto</a:t>
                      </a:r>
                    </a:p>
                  </a:txBody>
                  <a:tcPr anchor="ctr">
                    <a:lnL>
                      <a:noFill/>
                    </a:lnL>
                    <a:lnR>
                      <a:noFill/>
                    </a:lnR>
                    <a:lnT>
                      <a:noFill/>
                    </a:lnT>
                    <a:lnB>
                      <a:noFill/>
                    </a:lnB>
                    <a:noFill/>
                  </a:tcPr>
                </a:tc>
                <a:tc>
                  <a:txBody>
                    <a:bodyPr/>
                    <a:lstStyle/>
                    <a:p>
                      <a:pPr>
                        <a:buNone/>
                      </a:pPr>
                      <a:r>
                        <a:rPr lang="pt-BR"/>
                        <a:t>Pontos Principais</a:t>
                      </a:r>
                    </a:p>
                  </a:txBody>
                  <a:tcPr anchor="ctr">
                    <a:lnL>
                      <a:noFill/>
                    </a:lnL>
                    <a:lnR>
                      <a:noFill/>
                    </a:lnR>
                    <a:lnT>
                      <a:noFill/>
                    </a:lnT>
                    <a:lnB>
                      <a:noFill/>
                    </a:lnB>
                    <a:noFill/>
                  </a:tcPr>
                </a:tc>
                <a:extLst>
                  <a:ext uri="{0D108BD9-81ED-4DB2-BD59-A6C34878D82A}">
                    <a16:rowId xmlns:a16="http://schemas.microsoft.com/office/drawing/2014/main" val="37661156"/>
                  </a:ext>
                </a:extLst>
              </a:tr>
              <a:tr h="501423">
                <a:tc>
                  <a:txBody>
                    <a:bodyPr/>
                    <a:lstStyle/>
                    <a:p>
                      <a:pPr>
                        <a:buNone/>
                      </a:pPr>
                      <a:r>
                        <a:rPr lang="pt-BR" dirty="0"/>
                        <a:t>Função</a:t>
                      </a:r>
                    </a:p>
                  </a:txBody>
                  <a:tcPr anchor="ctr">
                    <a:lnL>
                      <a:noFill/>
                    </a:lnL>
                    <a:lnR>
                      <a:noFill/>
                    </a:lnR>
                    <a:lnT>
                      <a:noFill/>
                    </a:lnT>
                    <a:lnB>
                      <a:noFill/>
                    </a:lnB>
                    <a:noFill/>
                  </a:tcPr>
                </a:tc>
                <a:tc>
                  <a:txBody>
                    <a:bodyPr/>
                    <a:lstStyle/>
                    <a:p>
                      <a:pPr>
                        <a:buNone/>
                      </a:pPr>
                      <a:r>
                        <a:rPr lang="pt-BR" dirty="0"/>
                        <a:t>Apurar infrações e aplicar penalidades graves</a:t>
                      </a:r>
                    </a:p>
                  </a:txBody>
                  <a:tcPr anchor="ctr">
                    <a:lnL>
                      <a:noFill/>
                    </a:lnL>
                    <a:lnR>
                      <a:noFill/>
                    </a:lnR>
                    <a:lnT>
                      <a:noFill/>
                    </a:lnT>
                    <a:lnB>
                      <a:noFill/>
                    </a:lnB>
                    <a:noFill/>
                  </a:tcPr>
                </a:tc>
                <a:extLst>
                  <a:ext uri="{0D108BD9-81ED-4DB2-BD59-A6C34878D82A}">
                    <a16:rowId xmlns:a16="http://schemas.microsoft.com/office/drawing/2014/main" val="1245332627"/>
                  </a:ext>
                </a:extLst>
              </a:tr>
              <a:tr h="501423">
                <a:tc>
                  <a:txBody>
                    <a:bodyPr/>
                    <a:lstStyle/>
                    <a:p>
                      <a:pPr>
                        <a:buNone/>
                      </a:pPr>
                      <a:r>
                        <a:rPr lang="pt-BR" dirty="0"/>
                        <a:t>Características</a:t>
                      </a:r>
                    </a:p>
                  </a:txBody>
                  <a:tcPr anchor="ctr">
                    <a:lnL>
                      <a:noFill/>
                    </a:lnL>
                    <a:lnR>
                      <a:noFill/>
                    </a:lnR>
                    <a:lnT>
                      <a:noFill/>
                    </a:lnT>
                    <a:lnB>
                      <a:noFill/>
                    </a:lnB>
                    <a:noFill/>
                  </a:tcPr>
                </a:tc>
                <a:tc>
                  <a:txBody>
                    <a:bodyPr/>
                    <a:lstStyle/>
                    <a:p>
                      <a:pPr>
                        <a:buNone/>
                      </a:pPr>
                      <a:r>
                        <a:rPr lang="pt-BR" dirty="0"/>
                        <a:t>Formalidade, rito definido e garantias legais</a:t>
                      </a:r>
                    </a:p>
                  </a:txBody>
                  <a:tcPr anchor="ctr">
                    <a:lnL>
                      <a:noFill/>
                    </a:lnL>
                    <a:lnR>
                      <a:noFill/>
                    </a:lnR>
                    <a:lnT>
                      <a:noFill/>
                    </a:lnT>
                    <a:lnB>
                      <a:noFill/>
                    </a:lnB>
                    <a:noFill/>
                  </a:tcPr>
                </a:tc>
                <a:extLst>
                  <a:ext uri="{0D108BD9-81ED-4DB2-BD59-A6C34878D82A}">
                    <a16:rowId xmlns:a16="http://schemas.microsoft.com/office/drawing/2014/main" val="2236839163"/>
                  </a:ext>
                </a:extLst>
              </a:tr>
              <a:tr h="526677">
                <a:tc>
                  <a:txBody>
                    <a:bodyPr/>
                    <a:lstStyle/>
                    <a:p>
                      <a:pPr>
                        <a:buNone/>
                      </a:pPr>
                      <a:r>
                        <a:rPr lang="pt-BR" dirty="0"/>
                        <a:t>Etapas</a:t>
                      </a:r>
                    </a:p>
                  </a:txBody>
                  <a:tcPr anchor="ctr">
                    <a:lnL>
                      <a:noFill/>
                    </a:lnL>
                    <a:lnR>
                      <a:noFill/>
                    </a:lnR>
                    <a:lnT>
                      <a:noFill/>
                    </a:lnT>
                    <a:lnB>
                      <a:noFill/>
                    </a:lnB>
                    <a:noFill/>
                  </a:tcPr>
                </a:tc>
                <a:tc>
                  <a:txBody>
                    <a:bodyPr/>
                    <a:lstStyle/>
                    <a:p>
                      <a:pPr>
                        <a:buNone/>
                      </a:pPr>
                      <a:r>
                        <a:rPr lang="pt-BR"/>
                        <a:t>Instauração → instrução → defesa → relatório → decisão</a:t>
                      </a:r>
                    </a:p>
                  </a:txBody>
                  <a:tcPr anchor="ctr">
                    <a:lnL>
                      <a:noFill/>
                    </a:lnL>
                    <a:lnR>
                      <a:noFill/>
                    </a:lnR>
                    <a:lnT>
                      <a:noFill/>
                    </a:lnT>
                    <a:lnB>
                      <a:noFill/>
                    </a:lnB>
                    <a:noFill/>
                  </a:tcPr>
                </a:tc>
                <a:extLst>
                  <a:ext uri="{0D108BD9-81ED-4DB2-BD59-A6C34878D82A}">
                    <a16:rowId xmlns:a16="http://schemas.microsoft.com/office/drawing/2014/main" val="1977343606"/>
                  </a:ext>
                </a:extLst>
              </a:tr>
              <a:tr h="501423">
                <a:tc>
                  <a:txBody>
                    <a:bodyPr/>
                    <a:lstStyle/>
                    <a:p>
                      <a:pPr>
                        <a:buNone/>
                      </a:pPr>
                      <a:r>
                        <a:rPr lang="pt-BR" dirty="0"/>
                        <a:t>Resultado</a:t>
                      </a:r>
                    </a:p>
                  </a:txBody>
                  <a:tcPr anchor="ctr">
                    <a:lnL>
                      <a:noFill/>
                    </a:lnL>
                    <a:lnR>
                      <a:noFill/>
                    </a:lnR>
                    <a:lnT>
                      <a:noFill/>
                    </a:lnT>
                    <a:lnB>
                      <a:noFill/>
                    </a:lnB>
                    <a:noFill/>
                  </a:tcPr>
                </a:tc>
                <a:tc>
                  <a:txBody>
                    <a:bodyPr/>
                    <a:lstStyle/>
                    <a:p>
                      <a:pPr>
                        <a:buNone/>
                      </a:pPr>
                      <a:r>
                        <a:rPr lang="pt-BR" dirty="0"/>
                        <a:t>Arquivamento ou aplicação de penalidade</a:t>
                      </a:r>
                    </a:p>
                  </a:txBody>
                  <a:tcPr anchor="ctr">
                    <a:lnL>
                      <a:noFill/>
                    </a:lnL>
                    <a:lnR>
                      <a:noFill/>
                    </a:lnR>
                    <a:lnT>
                      <a:noFill/>
                    </a:lnT>
                    <a:lnB>
                      <a:noFill/>
                    </a:lnB>
                    <a:noFill/>
                  </a:tcPr>
                </a:tc>
                <a:extLst>
                  <a:ext uri="{0D108BD9-81ED-4DB2-BD59-A6C34878D82A}">
                    <a16:rowId xmlns:a16="http://schemas.microsoft.com/office/drawing/2014/main" val="901348198"/>
                  </a:ext>
                </a:extLst>
              </a:tr>
              <a:tr h="526677">
                <a:tc>
                  <a:txBody>
                    <a:bodyPr/>
                    <a:lstStyle/>
                    <a:p>
                      <a:pPr>
                        <a:buNone/>
                      </a:pPr>
                      <a:r>
                        <a:rPr lang="pt-BR" dirty="0"/>
                        <a:t>Princípios</a:t>
                      </a:r>
                    </a:p>
                  </a:txBody>
                  <a:tcPr anchor="ctr">
                    <a:lnL>
                      <a:noFill/>
                    </a:lnL>
                    <a:lnR>
                      <a:noFill/>
                    </a:lnR>
                    <a:lnT>
                      <a:noFill/>
                    </a:lnT>
                    <a:lnB>
                      <a:noFill/>
                    </a:lnB>
                    <a:noFill/>
                  </a:tcPr>
                </a:tc>
                <a:tc>
                  <a:txBody>
                    <a:bodyPr/>
                    <a:lstStyle/>
                    <a:p>
                      <a:pPr>
                        <a:buNone/>
                      </a:pPr>
                      <a:r>
                        <a:rPr lang="pt-BR" dirty="0"/>
                        <a:t>Legalidade, impessoalidade, motivação, verdade material</a:t>
                      </a:r>
                    </a:p>
                  </a:txBody>
                  <a:tcPr anchor="ctr">
                    <a:lnL>
                      <a:noFill/>
                    </a:lnL>
                    <a:lnR>
                      <a:noFill/>
                    </a:lnR>
                    <a:lnT>
                      <a:noFill/>
                    </a:lnT>
                    <a:lnB>
                      <a:noFill/>
                    </a:lnB>
                    <a:noFill/>
                  </a:tcPr>
                </a:tc>
                <a:extLst>
                  <a:ext uri="{0D108BD9-81ED-4DB2-BD59-A6C34878D82A}">
                    <a16:rowId xmlns:a16="http://schemas.microsoft.com/office/drawing/2014/main" val="2657634165"/>
                  </a:ext>
                </a:extLst>
              </a:tr>
            </a:tbl>
          </a:graphicData>
        </a:graphic>
      </p:graphicFrame>
      <p:pic>
        <p:nvPicPr>
          <p:cNvPr id="5" name="Imagem 4">
            <a:extLst>
              <a:ext uri="{FF2B5EF4-FFF2-40B4-BE49-F238E27FC236}">
                <a16:creationId xmlns:a16="http://schemas.microsoft.com/office/drawing/2014/main" id="{2B9DAC33-5AD3-1356-F7D7-559809F160CC}"/>
              </a:ext>
            </a:extLst>
          </p:cNvPr>
          <p:cNvPicPr>
            <a:picLocks noChangeAspect="1"/>
          </p:cNvPicPr>
          <p:nvPr/>
        </p:nvPicPr>
        <p:blipFill>
          <a:blip r:embed="rId5"/>
          <a:stretch>
            <a:fillRect/>
          </a:stretch>
        </p:blipFill>
        <p:spPr>
          <a:xfrm>
            <a:off x="609479" y="3944136"/>
            <a:ext cx="10440857" cy="1962424"/>
          </a:xfrm>
          <a:prstGeom prst="rect">
            <a:avLst/>
          </a:prstGeom>
        </p:spPr>
      </p:pic>
      <p:sp>
        <p:nvSpPr>
          <p:cNvPr id="7" name="Seta: Curva para a Direita 6">
            <a:extLst>
              <a:ext uri="{FF2B5EF4-FFF2-40B4-BE49-F238E27FC236}">
                <a16:creationId xmlns:a16="http://schemas.microsoft.com/office/drawing/2014/main" id="{CF154DA4-E818-0702-A5D1-0BA59A31B8E7}"/>
              </a:ext>
            </a:extLst>
          </p:cNvPr>
          <p:cNvSpPr/>
          <p:nvPr/>
        </p:nvSpPr>
        <p:spPr>
          <a:xfrm>
            <a:off x="191276" y="3159349"/>
            <a:ext cx="646923" cy="209378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11974577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3A839A28-0112-E2C9-6F6F-B4D06E4E8B6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A3B493CC-A05F-3DD3-C0E2-1DB3E7130D43}"/>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B84B1000-3600-D87E-720F-5FD9FC8374E9}"/>
              </a:ext>
            </a:extLst>
          </p:cNvPr>
          <p:cNvSpPr txBox="1"/>
          <p:nvPr/>
        </p:nvSpPr>
        <p:spPr>
          <a:xfrm>
            <a:off x="1371600" y="942109"/>
            <a:ext cx="8954616" cy="4770537"/>
          </a:xfrm>
          <a:prstGeom prst="rect">
            <a:avLst/>
          </a:prstGeom>
          <a:noFill/>
        </p:spPr>
        <p:txBody>
          <a:bodyPr wrap="square">
            <a:spAutoFit/>
          </a:bodyPr>
          <a:lstStyle/>
          <a:p>
            <a:endParaRPr lang="pt-BR" b="1" dirty="0"/>
          </a:p>
          <a:p>
            <a:r>
              <a:rPr lang="pt-BR" sz="2200" b="1" dirty="0"/>
              <a:t>Defesa e Contraditório</a:t>
            </a:r>
          </a:p>
          <a:p>
            <a:endParaRPr lang="pt-BR" sz="2200" b="1" dirty="0"/>
          </a:p>
          <a:p>
            <a:endParaRPr lang="pt-BR" sz="2200" b="1" dirty="0"/>
          </a:p>
          <a:p>
            <a:pPr algn="just"/>
            <a:r>
              <a:rPr lang="pt-BR" sz="2200" dirty="0"/>
              <a:t>As garantias de defesa e contraditório são pilares do processo administrativo disciplinar, assegurando equilíbrio e justiça na apuração de responsabilidades. Previstas no art. 5º, LV, da Constituição Federal, elas determinam que o servidor deve </a:t>
            </a:r>
            <a:r>
              <a:rPr lang="pt-BR" sz="2200" b="1" dirty="0"/>
              <a:t>participar ativamente do processo</a:t>
            </a:r>
            <a:r>
              <a:rPr lang="pt-BR" sz="2200" dirty="0"/>
              <a:t>, ter acesso às informações, apresentar provas, questionar elementos apresentados contra si e manifestar-se em todas as fases relevantes.</a:t>
            </a:r>
          </a:p>
          <a:p>
            <a:pPr algn="just"/>
            <a:endParaRPr lang="pt-BR" sz="2200" b="1" i="0" dirty="0">
              <a:effectLst/>
            </a:endParaRPr>
          </a:p>
          <a:p>
            <a:pPr algn="just"/>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361799427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838C7EE3-970E-CCAA-33C1-5E4EEA576305}"/>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681B73D-0C7D-A4AD-DCAD-1CCA2CE0594E}"/>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CB5757BA-2DB1-BEB5-9963-A141BAEF9A68}"/>
              </a:ext>
            </a:extLst>
          </p:cNvPr>
          <p:cNvSpPr txBox="1"/>
          <p:nvPr/>
        </p:nvSpPr>
        <p:spPr>
          <a:xfrm>
            <a:off x="1371600" y="942109"/>
            <a:ext cx="8954616" cy="6801862"/>
          </a:xfrm>
          <a:prstGeom prst="rect">
            <a:avLst/>
          </a:prstGeom>
          <a:noFill/>
        </p:spPr>
        <p:txBody>
          <a:bodyPr wrap="square">
            <a:spAutoFit/>
          </a:bodyPr>
          <a:lstStyle/>
          <a:p>
            <a:endParaRPr lang="pt-BR" b="1" dirty="0"/>
          </a:p>
          <a:p>
            <a:r>
              <a:rPr lang="pt-BR" sz="2200" b="1" dirty="0"/>
              <a:t>Defesa e Contraditório</a:t>
            </a:r>
          </a:p>
          <a:p>
            <a:pPr algn="just"/>
            <a:endParaRPr lang="pt-BR" sz="2200" dirty="0"/>
          </a:p>
          <a:p>
            <a:pPr algn="just"/>
            <a:r>
              <a:rPr lang="pt-BR" sz="2200" dirty="0"/>
              <a:t>O contraditório garante o direito de responder às acusações e acompanhar o que é produzido nos autos; já a ampla defesa garante ao servidor meios e recursos necessários para demonstrar sua versão dos fatos, incluindo produção de provas, apresentação de testemunhas e acompanhamento por advogado. </a:t>
            </a:r>
          </a:p>
          <a:p>
            <a:pPr algn="just"/>
            <a:endParaRPr lang="pt-BR" sz="2200" dirty="0"/>
          </a:p>
          <a:p>
            <a:pPr algn="just"/>
            <a:r>
              <a:rPr lang="pt-BR" sz="2200" dirty="0"/>
              <a:t>Na sindicância inquisitorial, o contraditório pode ser mitigado, mas no PAD é obrigatório e pleno.</a:t>
            </a:r>
          </a:p>
          <a:p>
            <a:pPr algn="just"/>
            <a:endParaRPr lang="pt-BR" sz="2200" dirty="0"/>
          </a:p>
          <a:p>
            <a:pPr algn="just"/>
            <a:endParaRPr lang="pt-BR" sz="2200" dirty="0"/>
          </a:p>
          <a:p>
            <a:pPr algn="just"/>
            <a:r>
              <a:rPr lang="pt-BR" sz="2200" dirty="0"/>
              <a:t>Essas garantias asseguram que a Administração atue com rigor jurídico e respeito, evitando decisões unilaterais injustas e fortalecendo a legitimidade das sanções aplicadas.</a:t>
            </a:r>
          </a:p>
          <a:p>
            <a:pPr algn="just"/>
            <a:endParaRPr lang="pt-BR" sz="2200" b="1" i="0" dirty="0">
              <a:effectLst/>
            </a:endParaRPr>
          </a:p>
          <a:p>
            <a:pPr algn="just"/>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2541783014"/>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9D9AA399-353A-4D0E-1B29-E3BD70632E64}"/>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0662F60E-5A02-241D-7926-6E311EB93081}"/>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E0832EB5-4F2A-071B-DBE6-5670BEE119FF}"/>
              </a:ext>
            </a:extLst>
          </p:cNvPr>
          <p:cNvSpPr txBox="1"/>
          <p:nvPr/>
        </p:nvSpPr>
        <p:spPr>
          <a:xfrm>
            <a:off x="1371600" y="942109"/>
            <a:ext cx="8954616" cy="369332"/>
          </a:xfrm>
          <a:prstGeom prst="rect">
            <a:avLst/>
          </a:prstGeom>
          <a:noFill/>
        </p:spPr>
        <p:txBody>
          <a:bodyPr wrap="square">
            <a:spAutoFit/>
          </a:bodyPr>
          <a:lstStyle/>
          <a:p>
            <a:r>
              <a:rPr lang="pt-BR" b="1"/>
              <a:t>Defesa e Contraditório</a:t>
            </a:r>
            <a:endParaRPr lang="pt-BR" b="1" dirty="0"/>
          </a:p>
        </p:txBody>
      </p:sp>
      <p:graphicFrame>
        <p:nvGraphicFramePr>
          <p:cNvPr id="2" name="Tabela 1">
            <a:extLst>
              <a:ext uri="{FF2B5EF4-FFF2-40B4-BE49-F238E27FC236}">
                <a16:creationId xmlns:a16="http://schemas.microsoft.com/office/drawing/2014/main" id="{6FC80451-269B-AF0F-C781-D691A4933064}"/>
              </a:ext>
            </a:extLst>
          </p:cNvPr>
          <p:cNvGraphicFramePr>
            <a:graphicFrameLocks noGrp="1"/>
          </p:cNvGraphicFramePr>
          <p:nvPr>
            <p:extLst>
              <p:ext uri="{D42A27DB-BD31-4B8C-83A1-F6EECF244321}">
                <p14:modId xmlns:p14="http://schemas.microsoft.com/office/powerpoint/2010/main" val="1236289989"/>
              </p:ext>
            </p:extLst>
          </p:nvPr>
        </p:nvGraphicFramePr>
        <p:xfrm>
          <a:off x="964642" y="2766854"/>
          <a:ext cx="10334729" cy="2377440"/>
        </p:xfrm>
        <a:graphic>
          <a:graphicData uri="http://schemas.openxmlformats.org/drawingml/2006/table">
            <a:tbl>
              <a:tblPr/>
              <a:tblGrid>
                <a:gridCol w="1868993">
                  <a:extLst>
                    <a:ext uri="{9D8B030D-6E8A-4147-A177-3AD203B41FA5}">
                      <a16:colId xmlns:a16="http://schemas.microsoft.com/office/drawing/2014/main" val="1783234153"/>
                    </a:ext>
                  </a:extLst>
                </a:gridCol>
                <a:gridCol w="8465736">
                  <a:extLst>
                    <a:ext uri="{9D8B030D-6E8A-4147-A177-3AD203B41FA5}">
                      <a16:colId xmlns:a16="http://schemas.microsoft.com/office/drawing/2014/main" val="2368270435"/>
                    </a:ext>
                  </a:extLst>
                </a:gridCol>
              </a:tblGrid>
              <a:tr h="0">
                <a:tc>
                  <a:txBody>
                    <a:bodyPr/>
                    <a:lstStyle/>
                    <a:p>
                      <a:pPr>
                        <a:buNone/>
                      </a:pPr>
                      <a:r>
                        <a:rPr lang="pt-BR" sz="2000" dirty="0"/>
                        <a:t>Aspecto</a:t>
                      </a:r>
                    </a:p>
                  </a:txBody>
                  <a:tcPr anchor="ctr">
                    <a:lnL>
                      <a:noFill/>
                    </a:lnL>
                    <a:lnR>
                      <a:noFill/>
                    </a:lnR>
                    <a:lnT>
                      <a:noFill/>
                    </a:lnT>
                    <a:lnB>
                      <a:noFill/>
                    </a:lnB>
                    <a:noFill/>
                  </a:tcPr>
                </a:tc>
                <a:tc>
                  <a:txBody>
                    <a:bodyPr/>
                    <a:lstStyle/>
                    <a:p>
                      <a:pPr>
                        <a:buNone/>
                      </a:pPr>
                      <a:r>
                        <a:rPr lang="pt-BR" sz="2000" dirty="0"/>
                        <a:t>Pontos Principais</a:t>
                      </a:r>
                    </a:p>
                  </a:txBody>
                  <a:tcPr anchor="ctr">
                    <a:lnL>
                      <a:noFill/>
                    </a:lnL>
                    <a:lnR>
                      <a:noFill/>
                    </a:lnR>
                    <a:lnT>
                      <a:noFill/>
                    </a:lnT>
                    <a:lnB>
                      <a:noFill/>
                    </a:lnB>
                    <a:noFill/>
                  </a:tcPr>
                </a:tc>
                <a:extLst>
                  <a:ext uri="{0D108BD9-81ED-4DB2-BD59-A6C34878D82A}">
                    <a16:rowId xmlns:a16="http://schemas.microsoft.com/office/drawing/2014/main" val="58188778"/>
                  </a:ext>
                </a:extLst>
              </a:tr>
              <a:tr h="0">
                <a:tc>
                  <a:txBody>
                    <a:bodyPr/>
                    <a:lstStyle/>
                    <a:p>
                      <a:pPr>
                        <a:buNone/>
                      </a:pPr>
                      <a:r>
                        <a:rPr lang="pt-BR" sz="2000" dirty="0"/>
                        <a:t>Base legal</a:t>
                      </a:r>
                    </a:p>
                  </a:txBody>
                  <a:tcPr anchor="ctr">
                    <a:lnL>
                      <a:noFill/>
                    </a:lnL>
                    <a:lnR>
                      <a:noFill/>
                    </a:lnR>
                    <a:lnT>
                      <a:noFill/>
                    </a:lnT>
                    <a:lnB>
                      <a:noFill/>
                    </a:lnB>
                    <a:noFill/>
                  </a:tcPr>
                </a:tc>
                <a:tc>
                  <a:txBody>
                    <a:bodyPr/>
                    <a:lstStyle/>
                    <a:p>
                      <a:pPr>
                        <a:buNone/>
                      </a:pPr>
                      <a:r>
                        <a:rPr lang="pt-BR" sz="2000" dirty="0"/>
                        <a:t>CF, art. 5º, LV — ampla defesa e contraditório</a:t>
                      </a:r>
                    </a:p>
                  </a:txBody>
                  <a:tcPr anchor="ctr">
                    <a:lnL>
                      <a:noFill/>
                    </a:lnL>
                    <a:lnR>
                      <a:noFill/>
                    </a:lnR>
                    <a:lnT>
                      <a:noFill/>
                    </a:lnT>
                    <a:lnB>
                      <a:noFill/>
                    </a:lnB>
                    <a:noFill/>
                  </a:tcPr>
                </a:tc>
                <a:extLst>
                  <a:ext uri="{0D108BD9-81ED-4DB2-BD59-A6C34878D82A}">
                    <a16:rowId xmlns:a16="http://schemas.microsoft.com/office/drawing/2014/main" val="3036626879"/>
                  </a:ext>
                </a:extLst>
              </a:tr>
              <a:tr h="0">
                <a:tc>
                  <a:txBody>
                    <a:bodyPr/>
                    <a:lstStyle/>
                    <a:p>
                      <a:pPr>
                        <a:buNone/>
                      </a:pPr>
                      <a:r>
                        <a:rPr lang="pt-BR" sz="2000" dirty="0"/>
                        <a:t>Abrangência</a:t>
                      </a:r>
                    </a:p>
                  </a:txBody>
                  <a:tcPr anchor="ctr">
                    <a:lnL>
                      <a:noFill/>
                    </a:lnL>
                    <a:lnR>
                      <a:noFill/>
                    </a:lnR>
                    <a:lnT>
                      <a:noFill/>
                    </a:lnT>
                    <a:lnB>
                      <a:noFill/>
                    </a:lnB>
                    <a:noFill/>
                  </a:tcPr>
                </a:tc>
                <a:tc>
                  <a:txBody>
                    <a:bodyPr/>
                    <a:lstStyle/>
                    <a:p>
                      <a:pPr>
                        <a:buNone/>
                      </a:pPr>
                      <a:r>
                        <a:rPr lang="pt-BR" sz="2000" dirty="0"/>
                        <a:t>Direito de participar, se manifestar e produzir provas</a:t>
                      </a:r>
                    </a:p>
                  </a:txBody>
                  <a:tcPr anchor="ctr">
                    <a:lnL>
                      <a:noFill/>
                    </a:lnL>
                    <a:lnR>
                      <a:noFill/>
                    </a:lnR>
                    <a:lnT>
                      <a:noFill/>
                    </a:lnT>
                    <a:lnB>
                      <a:noFill/>
                    </a:lnB>
                    <a:noFill/>
                  </a:tcPr>
                </a:tc>
                <a:extLst>
                  <a:ext uri="{0D108BD9-81ED-4DB2-BD59-A6C34878D82A}">
                    <a16:rowId xmlns:a16="http://schemas.microsoft.com/office/drawing/2014/main" val="821279769"/>
                  </a:ext>
                </a:extLst>
              </a:tr>
              <a:tr h="0">
                <a:tc>
                  <a:txBody>
                    <a:bodyPr/>
                    <a:lstStyle/>
                    <a:p>
                      <a:pPr>
                        <a:buNone/>
                      </a:pPr>
                      <a:r>
                        <a:rPr lang="pt-BR" sz="2000" dirty="0"/>
                        <a:t>Meios</a:t>
                      </a:r>
                    </a:p>
                  </a:txBody>
                  <a:tcPr anchor="ctr">
                    <a:lnL>
                      <a:noFill/>
                    </a:lnL>
                    <a:lnR>
                      <a:noFill/>
                    </a:lnR>
                    <a:lnT>
                      <a:noFill/>
                    </a:lnT>
                    <a:lnB>
                      <a:noFill/>
                    </a:lnB>
                    <a:noFill/>
                  </a:tcPr>
                </a:tc>
                <a:tc>
                  <a:txBody>
                    <a:bodyPr/>
                    <a:lstStyle/>
                    <a:p>
                      <a:pPr>
                        <a:buNone/>
                      </a:pPr>
                      <a:r>
                        <a:rPr lang="pt-BR" sz="2000" dirty="0"/>
                        <a:t>Acesso aos autos, testemunhas, documentos, advogado</a:t>
                      </a:r>
                    </a:p>
                  </a:txBody>
                  <a:tcPr anchor="ctr">
                    <a:lnL>
                      <a:noFill/>
                    </a:lnL>
                    <a:lnR>
                      <a:noFill/>
                    </a:lnR>
                    <a:lnT>
                      <a:noFill/>
                    </a:lnT>
                    <a:lnB>
                      <a:noFill/>
                    </a:lnB>
                    <a:noFill/>
                  </a:tcPr>
                </a:tc>
                <a:extLst>
                  <a:ext uri="{0D108BD9-81ED-4DB2-BD59-A6C34878D82A}">
                    <a16:rowId xmlns:a16="http://schemas.microsoft.com/office/drawing/2014/main" val="2374760630"/>
                  </a:ext>
                </a:extLst>
              </a:tr>
              <a:tr h="0">
                <a:tc>
                  <a:txBody>
                    <a:bodyPr/>
                    <a:lstStyle/>
                    <a:p>
                      <a:pPr>
                        <a:buNone/>
                      </a:pPr>
                      <a:r>
                        <a:rPr lang="pt-BR" sz="2000"/>
                        <a:t>No PAD</a:t>
                      </a:r>
                    </a:p>
                  </a:txBody>
                  <a:tcPr anchor="ctr">
                    <a:lnL>
                      <a:noFill/>
                    </a:lnL>
                    <a:lnR>
                      <a:noFill/>
                    </a:lnR>
                    <a:lnT>
                      <a:noFill/>
                    </a:lnT>
                    <a:lnB>
                      <a:noFill/>
                    </a:lnB>
                    <a:noFill/>
                  </a:tcPr>
                </a:tc>
                <a:tc>
                  <a:txBody>
                    <a:bodyPr/>
                    <a:lstStyle/>
                    <a:p>
                      <a:pPr>
                        <a:buNone/>
                      </a:pPr>
                      <a:r>
                        <a:rPr lang="pt-BR" sz="2000" dirty="0"/>
                        <a:t>Garantias plenas e obrigatórias</a:t>
                      </a:r>
                    </a:p>
                  </a:txBody>
                  <a:tcPr anchor="ctr">
                    <a:lnL>
                      <a:noFill/>
                    </a:lnL>
                    <a:lnR>
                      <a:noFill/>
                    </a:lnR>
                    <a:lnT>
                      <a:noFill/>
                    </a:lnT>
                    <a:lnB>
                      <a:noFill/>
                    </a:lnB>
                    <a:noFill/>
                  </a:tcPr>
                </a:tc>
                <a:extLst>
                  <a:ext uri="{0D108BD9-81ED-4DB2-BD59-A6C34878D82A}">
                    <a16:rowId xmlns:a16="http://schemas.microsoft.com/office/drawing/2014/main" val="3395980193"/>
                  </a:ext>
                </a:extLst>
              </a:tr>
              <a:tr h="0">
                <a:tc>
                  <a:txBody>
                    <a:bodyPr/>
                    <a:lstStyle/>
                    <a:p>
                      <a:pPr>
                        <a:buNone/>
                      </a:pPr>
                      <a:r>
                        <a:rPr lang="pt-BR" sz="2000" dirty="0"/>
                        <a:t>Finalidade</a:t>
                      </a:r>
                    </a:p>
                  </a:txBody>
                  <a:tcPr anchor="ctr">
                    <a:lnL>
                      <a:noFill/>
                    </a:lnL>
                    <a:lnR>
                      <a:noFill/>
                    </a:lnR>
                    <a:lnT>
                      <a:noFill/>
                    </a:lnT>
                    <a:lnB>
                      <a:noFill/>
                    </a:lnB>
                    <a:noFill/>
                  </a:tcPr>
                </a:tc>
                <a:tc>
                  <a:txBody>
                    <a:bodyPr/>
                    <a:lstStyle/>
                    <a:p>
                      <a:pPr>
                        <a:buNone/>
                      </a:pPr>
                      <a:r>
                        <a:rPr lang="pt-BR" sz="2000" dirty="0"/>
                        <a:t>Evitar arbitrariedade e assegurar justiça processual</a:t>
                      </a:r>
                    </a:p>
                  </a:txBody>
                  <a:tcPr anchor="ctr">
                    <a:lnL>
                      <a:noFill/>
                    </a:lnL>
                    <a:lnR>
                      <a:noFill/>
                    </a:lnR>
                    <a:lnT>
                      <a:noFill/>
                    </a:lnT>
                    <a:lnB>
                      <a:noFill/>
                    </a:lnB>
                    <a:noFill/>
                  </a:tcPr>
                </a:tc>
                <a:extLst>
                  <a:ext uri="{0D108BD9-81ED-4DB2-BD59-A6C34878D82A}">
                    <a16:rowId xmlns:a16="http://schemas.microsoft.com/office/drawing/2014/main" val="3964000091"/>
                  </a:ext>
                </a:extLst>
              </a:tr>
            </a:tbl>
          </a:graphicData>
        </a:graphic>
      </p:graphicFrame>
    </p:spTree>
    <p:extLst>
      <p:ext uri="{BB962C8B-B14F-4D97-AF65-F5344CB8AC3E}">
        <p14:creationId xmlns:p14="http://schemas.microsoft.com/office/powerpoint/2010/main" val="60281244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CBE7CB4-012A-6F0B-ED1C-2581B81A548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98FB6A90-B35A-FF42-FFE9-44A0EAD3E6F4}"/>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286F9DFD-DE69-3157-2D2A-ED1E601B2BA1}"/>
              </a:ext>
            </a:extLst>
          </p:cNvPr>
          <p:cNvSpPr txBox="1"/>
          <p:nvPr/>
        </p:nvSpPr>
        <p:spPr>
          <a:xfrm>
            <a:off x="1371600" y="942109"/>
            <a:ext cx="8954616" cy="5247590"/>
          </a:xfrm>
          <a:prstGeom prst="rect">
            <a:avLst/>
          </a:prstGeom>
          <a:noFill/>
        </p:spPr>
        <p:txBody>
          <a:bodyPr wrap="square">
            <a:spAutoFit/>
          </a:bodyPr>
          <a:lstStyle/>
          <a:p>
            <a:endParaRPr lang="pt-BR" b="1" dirty="0"/>
          </a:p>
          <a:p>
            <a:r>
              <a:rPr lang="pt-BR" sz="2100" b="1" dirty="0"/>
              <a:t>Recursos Administrativos</a:t>
            </a:r>
          </a:p>
          <a:p>
            <a:endParaRPr lang="pt-BR" sz="2100" b="1" dirty="0"/>
          </a:p>
          <a:p>
            <a:pPr algn="just"/>
            <a:r>
              <a:rPr lang="pt-BR" sz="2100" dirty="0"/>
              <a:t>O recurso administrativo é o instrumento que permite ao servidor contestar decisões que lhe imponham penalidades ou prejudiquem seus direitos. </a:t>
            </a:r>
          </a:p>
          <a:p>
            <a:pPr algn="just"/>
            <a:endParaRPr lang="pt-BR" sz="2100" dirty="0"/>
          </a:p>
          <a:p>
            <a:pPr algn="just"/>
            <a:endParaRPr lang="pt-BR" sz="2100" dirty="0"/>
          </a:p>
          <a:p>
            <a:pPr algn="just"/>
            <a:r>
              <a:rPr lang="pt-BR" sz="2100" dirty="0"/>
              <a:t>Trata-se de garantia fundamental para revisão das decisões e correção de possíveis erros, sendo expressão do princípio da autotutela administrativa pelo qual a Administração pode revisar seus próprios atos.</a:t>
            </a:r>
          </a:p>
          <a:p>
            <a:pPr algn="just"/>
            <a:endParaRPr lang="pt-BR" dirty="0"/>
          </a:p>
          <a:p>
            <a:endParaRPr lang="pt-BR" sz="2200" b="1" dirty="0"/>
          </a:p>
          <a:p>
            <a:endParaRPr lang="pt-BR" sz="2200" b="1" i="0" dirty="0">
              <a:effectLst/>
            </a:endParaRP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3208068800"/>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097F1DD5-39BB-BA62-3C98-F31EAE90194C}"/>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A9F095D-1326-C64D-33F0-CD33DDA62B94}"/>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C754FC67-041C-D3F4-971C-05AE7344A0C4}"/>
              </a:ext>
            </a:extLst>
          </p:cNvPr>
          <p:cNvSpPr txBox="1"/>
          <p:nvPr/>
        </p:nvSpPr>
        <p:spPr>
          <a:xfrm>
            <a:off x="1371600" y="942109"/>
            <a:ext cx="8954616" cy="6540252"/>
          </a:xfrm>
          <a:prstGeom prst="rect">
            <a:avLst/>
          </a:prstGeom>
          <a:noFill/>
        </p:spPr>
        <p:txBody>
          <a:bodyPr wrap="square">
            <a:spAutoFit/>
          </a:bodyPr>
          <a:lstStyle/>
          <a:p>
            <a:endParaRPr lang="pt-BR" b="1" dirty="0"/>
          </a:p>
          <a:p>
            <a:r>
              <a:rPr lang="pt-BR" sz="2100" b="1" dirty="0"/>
              <a:t>Recursos Administrativos</a:t>
            </a:r>
          </a:p>
          <a:p>
            <a:endParaRPr lang="pt-BR" sz="2100" b="1" dirty="0"/>
          </a:p>
          <a:p>
            <a:pPr algn="just"/>
            <a:r>
              <a:rPr lang="pt-BR" sz="2100" dirty="0"/>
              <a:t>Em regra, o servidor pode apresentar </a:t>
            </a:r>
            <a:r>
              <a:rPr lang="pt-BR" sz="2100" b="1" dirty="0"/>
              <a:t>pedido de reconsideração</a:t>
            </a:r>
            <a:r>
              <a:rPr lang="pt-BR" sz="2100" dirty="0"/>
              <a:t> à autoridade que decidiu e, se mantida a penalidade, interpor </a:t>
            </a:r>
            <a:r>
              <a:rPr lang="pt-BR" sz="2100" b="1" dirty="0"/>
              <a:t>recurso hierárquico</a:t>
            </a:r>
            <a:r>
              <a:rPr lang="pt-BR" sz="2100" dirty="0"/>
              <a:t> para instância superior. O recurso normalmente </a:t>
            </a:r>
            <a:r>
              <a:rPr lang="pt-BR" sz="2100" b="1" dirty="0"/>
              <a:t>não possui efeito suspensivo</a:t>
            </a:r>
            <a:r>
              <a:rPr lang="pt-BR" sz="2100" dirty="0"/>
              <a:t>, salvo previsão legal específica. Além disso, mesmo após decisão definitiva, admite-se pedido de revisão do processo disciplinar, quando surgirem fatos ou provas novas que possam modificar o julgamento.</a:t>
            </a:r>
          </a:p>
          <a:p>
            <a:pPr algn="just"/>
            <a:endParaRPr lang="pt-BR" sz="2100" dirty="0"/>
          </a:p>
          <a:p>
            <a:pPr algn="just"/>
            <a:endParaRPr lang="pt-BR" sz="2100" dirty="0"/>
          </a:p>
          <a:p>
            <a:pPr algn="just"/>
            <a:r>
              <a:rPr lang="pt-BR" sz="2100" dirty="0"/>
              <a:t>O sistema recursal garante o exercício pleno do direito de defesa e fortalece a legitimidade das decisões administrativas, ao permitir correção, revisão e aprimoramento interno.</a:t>
            </a:r>
          </a:p>
          <a:p>
            <a:pPr marL="285750" indent="-285750" algn="just">
              <a:buFont typeface="Arial" panose="020B0604020202020204" pitchFamily="34" charset="0"/>
              <a:buChar char="•"/>
            </a:pPr>
            <a:endParaRPr lang="pt-BR" dirty="0"/>
          </a:p>
          <a:p>
            <a:endParaRPr lang="pt-BR" sz="2200" b="1" dirty="0"/>
          </a:p>
          <a:p>
            <a:endParaRPr lang="pt-BR" sz="2200" b="1" i="0" dirty="0">
              <a:effectLst/>
            </a:endParaRP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144253382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a:xfrm>
            <a:off x="838200" y="1825625"/>
            <a:ext cx="4595191" cy="652532"/>
          </a:xfrm>
        </p:spPr>
        <p:txBody>
          <a:bodyPr>
            <a:normAutofit/>
          </a:bodyPr>
          <a:lstStyle/>
          <a:p>
            <a:r>
              <a:rPr lang="pt-BR" sz="3200" dirty="0">
                <a:latin typeface="Arial" panose="020B0604020202020204" pitchFamily="34" charset="0"/>
                <a:cs typeface="Arial" panose="020B0604020202020204" pitchFamily="34" charset="0"/>
              </a:rPr>
              <a:t>Das 09h às 12h </a:t>
            </a:r>
          </a:p>
        </p:txBody>
      </p:sp>
      <p:pic>
        <p:nvPicPr>
          <p:cNvPr id="4" name="Imagem 3"/>
          <p:cNvPicPr>
            <a:picLocks noChangeAspect="1"/>
          </p:cNvPicPr>
          <p:nvPr/>
        </p:nvPicPr>
        <p:blipFill>
          <a:blip r:embed="rId3" cstate="print"/>
          <a:stretch>
            <a:fillRect/>
          </a:stretch>
        </p:blipFill>
        <p:spPr>
          <a:xfrm>
            <a:off x="388955" y="767358"/>
            <a:ext cx="1109902" cy="923330"/>
          </a:xfrm>
          <a:prstGeom prst="rect">
            <a:avLst/>
          </a:prstGeom>
        </p:spPr>
      </p:pic>
      <p:sp>
        <p:nvSpPr>
          <p:cNvPr id="5" name="CaixaDeTexto 4"/>
          <p:cNvSpPr txBox="1"/>
          <p:nvPr/>
        </p:nvSpPr>
        <p:spPr>
          <a:xfrm>
            <a:off x="1631378" y="902295"/>
            <a:ext cx="2777836" cy="923330"/>
          </a:xfrm>
          <a:prstGeom prst="rect">
            <a:avLst/>
          </a:prstGeom>
          <a:noFill/>
        </p:spPr>
        <p:txBody>
          <a:bodyPr wrap="square" rtlCol="0">
            <a:spAutoFit/>
          </a:bodyPr>
          <a:lstStyle/>
          <a:p>
            <a:r>
              <a:rPr lang="pt-BR" sz="3600" dirty="0">
                <a:latin typeface="Arial Black" panose="020B0A04020102020204" pitchFamily="34" charset="0"/>
                <a:cs typeface="Arial" panose="020B0604020202020204" pitchFamily="34" charset="0"/>
              </a:rPr>
              <a:t>Período</a:t>
            </a:r>
            <a:r>
              <a:rPr lang="pt-BR" sz="2800" dirty="0">
                <a:latin typeface="Arial Black" panose="020B0A04020102020204" pitchFamily="34" charset="0"/>
                <a:cs typeface="Arial" panose="020B0604020202020204" pitchFamily="34" charset="0"/>
              </a:rPr>
              <a:t>:</a:t>
            </a:r>
          </a:p>
          <a:p>
            <a:endParaRPr lang="pt-BR" dirty="0"/>
          </a:p>
        </p:txBody>
      </p:sp>
    </p:spTree>
    <p:extLst>
      <p:ext uri="{BB962C8B-B14F-4D97-AF65-F5344CB8AC3E}">
        <p14:creationId xmlns:p14="http://schemas.microsoft.com/office/powerpoint/2010/main" val="4292136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7D691E-DF14-ED18-58C4-788C6F90FC26}"/>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ixaDeTexto 8">
            <a:extLst>
              <a:ext uri="{FF2B5EF4-FFF2-40B4-BE49-F238E27FC236}">
                <a16:creationId xmlns:a16="http://schemas.microsoft.com/office/drawing/2014/main" id="{74ACD777-D758-B4FD-FAE4-CA109C724461}"/>
              </a:ext>
            </a:extLst>
          </p:cNvPr>
          <p:cNvSpPr txBox="1"/>
          <p:nvPr/>
        </p:nvSpPr>
        <p:spPr>
          <a:xfrm>
            <a:off x="858982" y="734291"/>
            <a:ext cx="9467234" cy="1846659"/>
          </a:xfrm>
          <a:prstGeom prst="rect">
            <a:avLst/>
          </a:prstGeom>
          <a:noFill/>
        </p:spPr>
        <p:txBody>
          <a:bodyPr wrap="square">
            <a:spAutoFit/>
          </a:bodyPr>
          <a:lstStyle/>
          <a:p>
            <a:pPr>
              <a:spcAft>
                <a:spcPts val="600"/>
              </a:spcAft>
            </a:pPr>
            <a:endParaRPr lang="pt-BR" b="1"/>
          </a:p>
          <a:p>
            <a:pPr>
              <a:spcAft>
                <a:spcPts val="600"/>
              </a:spcAft>
            </a:pPr>
            <a:endParaRPr lang="pt-BR" b="1" i="0">
              <a:effectLst/>
            </a:endParaRPr>
          </a:p>
          <a:p>
            <a:pPr>
              <a:spcAft>
                <a:spcPts val="600"/>
              </a:spcAft>
            </a:pPr>
            <a:endParaRPr lang="pt-BR" b="1"/>
          </a:p>
          <a:p>
            <a:pPr>
              <a:spcAft>
                <a:spcPts val="600"/>
              </a:spcAft>
            </a:pPr>
            <a:endParaRPr lang="pt-BR" b="1" i="0">
              <a:effectLst/>
            </a:endParaRPr>
          </a:p>
          <a:p>
            <a:pPr>
              <a:spcAft>
                <a:spcPts val="600"/>
              </a:spcAft>
            </a:pPr>
            <a:endParaRPr lang="pt-BR" sz="2200" b="0" i="0">
              <a:effectLst/>
            </a:endParaRPr>
          </a:p>
        </p:txBody>
      </p:sp>
      <p:graphicFrame>
        <p:nvGraphicFramePr>
          <p:cNvPr id="2" name="Tabela 1">
            <a:extLst>
              <a:ext uri="{FF2B5EF4-FFF2-40B4-BE49-F238E27FC236}">
                <a16:creationId xmlns:a16="http://schemas.microsoft.com/office/drawing/2014/main" id="{F11BF1A3-B1C9-B9CD-A138-39CE5D0429B5}"/>
              </a:ext>
            </a:extLst>
          </p:cNvPr>
          <p:cNvGraphicFramePr>
            <a:graphicFrameLocks noGrp="1"/>
          </p:cNvGraphicFramePr>
          <p:nvPr>
            <p:extLst>
              <p:ext uri="{D42A27DB-BD31-4B8C-83A1-F6EECF244321}">
                <p14:modId xmlns:p14="http://schemas.microsoft.com/office/powerpoint/2010/main" val="1488359994"/>
              </p:ext>
            </p:extLst>
          </p:nvPr>
        </p:nvGraphicFramePr>
        <p:xfrm>
          <a:off x="643467" y="801639"/>
          <a:ext cx="10905067" cy="5254724"/>
        </p:xfrm>
        <a:graphic>
          <a:graphicData uri="http://schemas.openxmlformats.org/drawingml/2006/table">
            <a:tbl>
              <a:tblPr>
                <a:solidFill>
                  <a:schemeClr val="accent1">
                    <a:lumMod val="20000"/>
                    <a:lumOff val="80000"/>
                  </a:schemeClr>
                </a:solidFill>
              </a:tblPr>
              <a:tblGrid>
                <a:gridCol w="3863396">
                  <a:extLst>
                    <a:ext uri="{9D8B030D-6E8A-4147-A177-3AD203B41FA5}">
                      <a16:colId xmlns:a16="http://schemas.microsoft.com/office/drawing/2014/main" val="73858936"/>
                    </a:ext>
                  </a:extLst>
                </a:gridCol>
                <a:gridCol w="7041671">
                  <a:extLst>
                    <a:ext uri="{9D8B030D-6E8A-4147-A177-3AD203B41FA5}">
                      <a16:colId xmlns:a16="http://schemas.microsoft.com/office/drawing/2014/main" val="3946906385"/>
                    </a:ext>
                  </a:extLst>
                </a:gridCol>
              </a:tblGrid>
              <a:tr h="738357">
                <a:tc>
                  <a:txBody>
                    <a:bodyPr/>
                    <a:lstStyle/>
                    <a:p>
                      <a:pPr>
                        <a:buNone/>
                      </a:pPr>
                      <a:r>
                        <a:rPr lang="pt-BR" sz="2700" cap="none" spc="0">
                          <a:solidFill>
                            <a:schemeClr val="tx1"/>
                          </a:solidFill>
                        </a:rPr>
                        <a:t>Aspecto</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pt-BR" sz="2700" cap="none" spc="0">
                          <a:solidFill>
                            <a:schemeClr val="tx1"/>
                          </a:solidFill>
                        </a:rPr>
                        <a:t>Pontos Principais</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81548200"/>
                  </a:ext>
                </a:extLst>
              </a:tr>
              <a:tr h="738357">
                <a:tc>
                  <a:txBody>
                    <a:bodyPr/>
                    <a:lstStyle/>
                    <a:p>
                      <a:pPr>
                        <a:buNone/>
                      </a:pPr>
                      <a:r>
                        <a:rPr lang="pt-BR" sz="2700" cap="none" spc="0">
                          <a:solidFill>
                            <a:schemeClr val="tx1"/>
                          </a:solidFill>
                        </a:rPr>
                        <a:t>Natureza</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pt-BR" sz="2700" cap="none" spc="0">
                          <a:solidFill>
                            <a:schemeClr val="tx1"/>
                          </a:solidFill>
                        </a:rPr>
                        <a:t>Revisão da decisão disciplinar</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449184515"/>
                  </a:ext>
                </a:extLst>
              </a:tr>
              <a:tr h="1150648">
                <a:tc>
                  <a:txBody>
                    <a:bodyPr/>
                    <a:lstStyle/>
                    <a:p>
                      <a:pPr>
                        <a:buNone/>
                      </a:pPr>
                      <a:r>
                        <a:rPr lang="pt-BR" sz="2700" cap="none" spc="0">
                          <a:solidFill>
                            <a:schemeClr val="tx1"/>
                          </a:solidFill>
                        </a:rPr>
                        <a:t>Instrumentos</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pt-BR" sz="2700" cap="none" spc="0">
                          <a:solidFill>
                            <a:schemeClr val="tx1"/>
                          </a:solidFill>
                        </a:rPr>
                        <a:t>Pedido de reconsideração e recurso hierárquico</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12343592"/>
                  </a:ext>
                </a:extLst>
              </a:tr>
              <a:tr h="738357">
                <a:tc>
                  <a:txBody>
                    <a:bodyPr/>
                    <a:lstStyle/>
                    <a:p>
                      <a:pPr>
                        <a:buNone/>
                      </a:pPr>
                      <a:r>
                        <a:rPr lang="pt-BR" sz="2700" cap="none" spc="0">
                          <a:solidFill>
                            <a:schemeClr val="tx1"/>
                          </a:solidFill>
                        </a:rPr>
                        <a:t>Efeito</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pt-BR" sz="2700" cap="none" spc="0">
                          <a:solidFill>
                            <a:schemeClr val="tx1"/>
                          </a:solidFill>
                        </a:rPr>
                        <a:t>Em regra, não suspensivo</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17118645"/>
                  </a:ext>
                </a:extLst>
              </a:tr>
              <a:tr h="1150648">
                <a:tc>
                  <a:txBody>
                    <a:bodyPr/>
                    <a:lstStyle/>
                    <a:p>
                      <a:pPr>
                        <a:buNone/>
                      </a:pPr>
                      <a:r>
                        <a:rPr lang="pt-BR" sz="2700" cap="none" spc="0">
                          <a:solidFill>
                            <a:schemeClr val="tx1"/>
                          </a:solidFill>
                        </a:rPr>
                        <a:t>Revisão do processo</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pt-BR" sz="2700" cap="none" spc="0">
                          <a:solidFill>
                            <a:schemeClr val="tx1"/>
                          </a:solidFill>
                        </a:rPr>
                        <a:t>Possível com prova nova ou injustiça demonstrada</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59477011"/>
                  </a:ext>
                </a:extLst>
              </a:tr>
              <a:tr h="738357">
                <a:tc>
                  <a:txBody>
                    <a:bodyPr/>
                    <a:lstStyle/>
                    <a:p>
                      <a:pPr>
                        <a:buNone/>
                      </a:pPr>
                      <a:r>
                        <a:rPr lang="pt-BR" sz="2700" cap="none" spc="0">
                          <a:solidFill>
                            <a:schemeClr val="tx1"/>
                          </a:solidFill>
                        </a:rPr>
                        <a:t>Finalidade</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pt-BR" sz="2700" cap="none" spc="0">
                          <a:solidFill>
                            <a:schemeClr val="tx1"/>
                          </a:solidFill>
                        </a:rPr>
                        <a:t>Garantir justiça e evitar erro administrativo</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89226237"/>
                  </a:ext>
                </a:extLst>
              </a:tr>
            </a:tbl>
          </a:graphicData>
        </a:graphic>
      </p:graphicFrame>
    </p:spTree>
    <p:extLst>
      <p:ext uri="{BB962C8B-B14F-4D97-AF65-F5344CB8AC3E}">
        <p14:creationId xmlns:p14="http://schemas.microsoft.com/office/powerpoint/2010/main" val="486033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C823DE-691F-F4F6-8DE2-32835F219916}"/>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Isosceles Triangle 3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DCF8FD9F-706A-09B0-A17C-EBB17F8FECC5}"/>
              </a:ext>
            </a:extLst>
          </p:cNvPr>
          <p:cNvSpPr txBox="1"/>
          <p:nvPr/>
        </p:nvSpPr>
        <p:spPr>
          <a:xfrm>
            <a:off x="7910285" y="2533476"/>
            <a:ext cx="1344247" cy="68199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p>
        </p:txBody>
      </p:sp>
      <p:sp>
        <p:nvSpPr>
          <p:cNvPr id="9" name="CaixaDeTexto 8">
            <a:extLst>
              <a:ext uri="{FF2B5EF4-FFF2-40B4-BE49-F238E27FC236}">
                <a16:creationId xmlns:a16="http://schemas.microsoft.com/office/drawing/2014/main" id="{BDDA584C-9D37-AEAC-64BD-CC1256ACB230}"/>
              </a:ext>
            </a:extLst>
          </p:cNvPr>
          <p:cNvSpPr txBox="1"/>
          <p:nvPr/>
        </p:nvSpPr>
        <p:spPr>
          <a:xfrm>
            <a:off x="858982" y="734291"/>
            <a:ext cx="9467234" cy="1846659"/>
          </a:xfrm>
          <a:prstGeom prst="rect">
            <a:avLst/>
          </a:prstGeom>
          <a:noFill/>
        </p:spPr>
        <p:txBody>
          <a:bodyPr wrap="square">
            <a:spAutoFit/>
          </a:bodyPr>
          <a:lstStyle/>
          <a:p>
            <a:pPr>
              <a:spcAft>
                <a:spcPts val="600"/>
              </a:spcAft>
            </a:pPr>
            <a:endParaRPr lang="pt-BR" b="1"/>
          </a:p>
          <a:p>
            <a:pPr marL="285750" indent="-285750">
              <a:spcAft>
                <a:spcPts val="600"/>
              </a:spcAft>
              <a:buFont typeface="Arial" panose="020B0604020202020204" pitchFamily="34" charset="0"/>
              <a:buChar char="•"/>
            </a:pPr>
            <a:endParaRPr lang="pt-BR" i="0">
              <a:effectLst/>
            </a:endParaRPr>
          </a:p>
          <a:p>
            <a:pPr>
              <a:spcAft>
                <a:spcPts val="600"/>
              </a:spcAft>
            </a:pPr>
            <a:endParaRPr lang="pt-BR"/>
          </a:p>
          <a:p>
            <a:pPr>
              <a:spcAft>
                <a:spcPts val="600"/>
              </a:spcAft>
            </a:pPr>
            <a:endParaRPr lang="pt-BR" b="1" i="0">
              <a:effectLst/>
            </a:endParaRPr>
          </a:p>
          <a:p>
            <a:pPr>
              <a:spcAft>
                <a:spcPts val="600"/>
              </a:spcAft>
            </a:pPr>
            <a:endParaRPr lang="pt-BR" sz="2200" b="0" i="0">
              <a:effectLst/>
            </a:endParaRPr>
          </a:p>
        </p:txBody>
      </p:sp>
      <p:graphicFrame>
        <p:nvGraphicFramePr>
          <p:cNvPr id="2" name="Tabela 1">
            <a:extLst>
              <a:ext uri="{FF2B5EF4-FFF2-40B4-BE49-F238E27FC236}">
                <a16:creationId xmlns:a16="http://schemas.microsoft.com/office/drawing/2014/main" id="{9613A1FD-8C20-0E11-6F58-38F54EDBDB3B}"/>
              </a:ext>
            </a:extLst>
          </p:cNvPr>
          <p:cNvGraphicFramePr>
            <a:graphicFrameLocks noGrp="1"/>
          </p:cNvGraphicFramePr>
          <p:nvPr>
            <p:extLst>
              <p:ext uri="{D42A27DB-BD31-4B8C-83A1-F6EECF244321}">
                <p14:modId xmlns:p14="http://schemas.microsoft.com/office/powerpoint/2010/main" val="1768797921"/>
              </p:ext>
            </p:extLst>
          </p:nvPr>
        </p:nvGraphicFramePr>
        <p:xfrm>
          <a:off x="643466" y="645553"/>
          <a:ext cx="10905067" cy="5955056"/>
        </p:xfrm>
        <a:graphic>
          <a:graphicData uri="http://schemas.openxmlformats.org/drawingml/2006/table">
            <a:tbl>
              <a:tblPr>
                <a:tableStyleId>{8EC20E35-A176-4012-BC5E-935CFFF8708E}</a:tableStyleId>
              </a:tblPr>
              <a:tblGrid>
                <a:gridCol w="1785938">
                  <a:extLst>
                    <a:ext uri="{9D8B030D-6E8A-4147-A177-3AD203B41FA5}">
                      <a16:colId xmlns:a16="http://schemas.microsoft.com/office/drawing/2014/main" val="1975889755"/>
                    </a:ext>
                  </a:extLst>
                </a:gridCol>
                <a:gridCol w="1047979">
                  <a:extLst>
                    <a:ext uri="{9D8B030D-6E8A-4147-A177-3AD203B41FA5}">
                      <a16:colId xmlns:a16="http://schemas.microsoft.com/office/drawing/2014/main" val="3582863903"/>
                    </a:ext>
                  </a:extLst>
                </a:gridCol>
                <a:gridCol w="5246738">
                  <a:extLst>
                    <a:ext uri="{9D8B030D-6E8A-4147-A177-3AD203B41FA5}">
                      <a16:colId xmlns:a16="http://schemas.microsoft.com/office/drawing/2014/main" val="2209950488"/>
                    </a:ext>
                  </a:extLst>
                </a:gridCol>
                <a:gridCol w="2824412">
                  <a:extLst>
                    <a:ext uri="{9D8B030D-6E8A-4147-A177-3AD203B41FA5}">
                      <a16:colId xmlns:a16="http://schemas.microsoft.com/office/drawing/2014/main" val="1174758463"/>
                    </a:ext>
                  </a:extLst>
                </a:gridCol>
              </a:tblGrid>
              <a:tr h="392169">
                <a:tc>
                  <a:txBody>
                    <a:bodyPr/>
                    <a:lstStyle/>
                    <a:p>
                      <a:pPr>
                        <a:buNone/>
                      </a:pPr>
                      <a:r>
                        <a:rPr lang="pt-BR" sz="1300" dirty="0"/>
                        <a:t>Tema</a:t>
                      </a:r>
                    </a:p>
                  </a:txBody>
                  <a:tcPr marL="17014" marR="17014" marT="8507" marB="8507" anchor="ctr"/>
                </a:tc>
                <a:tc>
                  <a:txBody>
                    <a:bodyPr/>
                    <a:lstStyle/>
                    <a:p>
                      <a:pPr>
                        <a:buNone/>
                      </a:pPr>
                      <a:r>
                        <a:rPr lang="pt-BR" sz="1300" dirty="0"/>
                        <a:t>Base Legal Municipal</a:t>
                      </a:r>
                    </a:p>
                  </a:txBody>
                  <a:tcPr marL="17014" marR="17014" marT="8507" marB="8507" anchor="ctr"/>
                </a:tc>
                <a:tc>
                  <a:txBody>
                    <a:bodyPr/>
                    <a:lstStyle/>
                    <a:p>
                      <a:pPr>
                        <a:buNone/>
                      </a:pPr>
                      <a:r>
                        <a:rPr lang="pt-BR" sz="1300"/>
                        <a:t>Conteúdo Essencial</a:t>
                      </a:r>
                    </a:p>
                  </a:txBody>
                  <a:tcPr marL="17014" marR="17014" marT="8507" marB="8507" anchor="ctr"/>
                </a:tc>
                <a:tc>
                  <a:txBody>
                    <a:bodyPr/>
                    <a:lstStyle/>
                    <a:p>
                      <a:pPr>
                        <a:buNone/>
                      </a:pPr>
                      <a:r>
                        <a:rPr lang="pt-BR" sz="1300" dirty="0"/>
                        <a:t>Prazos / Regras-Chave</a:t>
                      </a:r>
                    </a:p>
                  </a:txBody>
                  <a:tcPr marL="17014" marR="17014" marT="8507" marB="8507" anchor="ctr"/>
                </a:tc>
                <a:extLst>
                  <a:ext uri="{0D108BD9-81ED-4DB2-BD59-A6C34878D82A}">
                    <a16:rowId xmlns:a16="http://schemas.microsoft.com/office/drawing/2014/main" val="1519448065"/>
                  </a:ext>
                </a:extLst>
              </a:tr>
              <a:tr h="559649">
                <a:tc>
                  <a:txBody>
                    <a:bodyPr/>
                    <a:lstStyle/>
                    <a:p>
                      <a:pPr>
                        <a:buNone/>
                      </a:pPr>
                      <a:r>
                        <a:rPr lang="pt-BR" sz="1300" b="1" dirty="0"/>
                        <a:t>Deveres do Servidor</a:t>
                      </a:r>
                      <a:endParaRPr lang="pt-BR" sz="1300" dirty="0"/>
                    </a:p>
                  </a:txBody>
                  <a:tcPr marL="17014" marR="17014" marT="8507" marB="8507" anchor="ctr"/>
                </a:tc>
                <a:tc>
                  <a:txBody>
                    <a:bodyPr/>
                    <a:lstStyle/>
                    <a:p>
                      <a:pPr>
                        <a:buNone/>
                      </a:pPr>
                      <a:r>
                        <a:rPr lang="pt-BR" sz="1300" dirty="0"/>
                        <a:t>Art. 95</a:t>
                      </a:r>
                    </a:p>
                  </a:txBody>
                  <a:tcPr marL="17014" marR="17014" marT="8507" marB="8507" anchor="ctr"/>
                </a:tc>
                <a:tc>
                  <a:txBody>
                    <a:bodyPr/>
                    <a:lstStyle/>
                    <a:p>
                      <a:pPr>
                        <a:buNone/>
                      </a:pPr>
                      <a:r>
                        <a:rPr lang="pt-BR" sz="1300"/>
                        <a:t>Zelo com função, lealdade, cumprimento de normas e ordens legais, atendimento ao público, comunicação de irregularidades, sigilo, moralidade, assiduidade, urbanidade</a:t>
                      </a:r>
                    </a:p>
                  </a:txBody>
                  <a:tcPr marL="17014" marR="17014" marT="8507" marB="8507" anchor="ctr"/>
                </a:tc>
                <a:tc>
                  <a:txBody>
                    <a:bodyPr/>
                    <a:lstStyle/>
                    <a:p>
                      <a:pPr>
                        <a:buNone/>
                      </a:pPr>
                      <a:r>
                        <a:rPr lang="pt-BR" sz="1300" dirty="0"/>
                        <a:t>Conduta esperada em conformidade com princípios administrativos</a:t>
                      </a:r>
                    </a:p>
                  </a:txBody>
                  <a:tcPr marL="17014" marR="17014" marT="8507" marB="8507" anchor="ctr"/>
                </a:tc>
                <a:extLst>
                  <a:ext uri="{0D108BD9-81ED-4DB2-BD59-A6C34878D82A}">
                    <a16:rowId xmlns:a16="http://schemas.microsoft.com/office/drawing/2014/main" val="3058907872"/>
                  </a:ext>
                </a:extLst>
              </a:tr>
              <a:tr h="727129">
                <a:tc>
                  <a:txBody>
                    <a:bodyPr/>
                    <a:lstStyle/>
                    <a:p>
                      <a:pPr>
                        <a:buNone/>
                      </a:pPr>
                      <a:r>
                        <a:rPr lang="pt-BR" sz="1300" b="1"/>
                        <a:t>Proibições</a:t>
                      </a:r>
                      <a:endParaRPr lang="pt-BR" sz="1300"/>
                    </a:p>
                  </a:txBody>
                  <a:tcPr marL="17014" marR="17014" marT="8507" marB="8507" anchor="ctr"/>
                </a:tc>
                <a:tc>
                  <a:txBody>
                    <a:bodyPr/>
                    <a:lstStyle/>
                    <a:p>
                      <a:pPr>
                        <a:buNone/>
                      </a:pPr>
                      <a:r>
                        <a:rPr lang="pt-BR" sz="1300"/>
                        <a:t>Art. 96</a:t>
                      </a:r>
                    </a:p>
                  </a:txBody>
                  <a:tcPr marL="17014" marR="17014" marT="8507" marB="8507" anchor="ctr"/>
                </a:tc>
                <a:tc>
                  <a:txBody>
                    <a:bodyPr/>
                    <a:lstStyle/>
                    <a:p>
                      <a:pPr>
                        <a:buNone/>
                      </a:pPr>
                      <a:r>
                        <a:rPr lang="pt-BR" sz="1300" dirty="0"/>
                        <a:t>Ausentar-se sem autorização, retirar documentos sem permissão, desrespeito, resistência injustificada, autopromoção, uso do cargo para proveito próprio, recebimento de vantagens, desídia, atividades incompatíveis</a:t>
                      </a:r>
                    </a:p>
                  </a:txBody>
                  <a:tcPr marL="17014" marR="17014" marT="8507" marB="8507" anchor="ctr"/>
                </a:tc>
                <a:tc>
                  <a:txBody>
                    <a:bodyPr/>
                    <a:lstStyle/>
                    <a:p>
                      <a:pPr>
                        <a:buNone/>
                      </a:pPr>
                      <a:r>
                        <a:rPr lang="pt-BR" sz="1300" dirty="0"/>
                        <a:t>Parágrafo único: crítica doutrinária permitida</a:t>
                      </a:r>
                    </a:p>
                  </a:txBody>
                  <a:tcPr marL="17014" marR="17014" marT="8507" marB="8507" anchor="ctr"/>
                </a:tc>
                <a:extLst>
                  <a:ext uri="{0D108BD9-81ED-4DB2-BD59-A6C34878D82A}">
                    <a16:rowId xmlns:a16="http://schemas.microsoft.com/office/drawing/2014/main" val="2664193961"/>
                  </a:ext>
                </a:extLst>
              </a:tr>
              <a:tr h="392169">
                <a:tc>
                  <a:txBody>
                    <a:bodyPr/>
                    <a:lstStyle/>
                    <a:p>
                      <a:pPr>
                        <a:buNone/>
                      </a:pPr>
                      <a:r>
                        <a:rPr lang="pt-BR" sz="1300" b="1"/>
                        <a:t>Acumulação</a:t>
                      </a:r>
                      <a:endParaRPr lang="pt-BR" sz="1300"/>
                    </a:p>
                  </a:txBody>
                  <a:tcPr marL="17014" marR="17014" marT="8507" marB="8507" anchor="ctr"/>
                </a:tc>
                <a:tc>
                  <a:txBody>
                    <a:bodyPr/>
                    <a:lstStyle/>
                    <a:p>
                      <a:pPr>
                        <a:buNone/>
                      </a:pPr>
                      <a:r>
                        <a:rPr lang="pt-BR" sz="1300"/>
                        <a:t>Art. 97</a:t>
                      </a:r>
                    </a:p>
                  </a:txBody>
                  <a:tcPr marL="17014" marR="17014" marT="8507" marB="8507" anchor="ctr"/>
                </a:tc>
                <a:tc>
                  <a:txBody>
                    <a:bodyPr/>
                    <a:lstStyle/>
                    <a:p>
                      <a:pPr>
                        <a:buNone/>
                      </a:pPr>
                      <a:r>
                        <a:rPr lang="pt-BR" sz="1300" dirty="0"/>
                        <a:t>Vedação à acumulação salvo hipóteses constitucionais, com compatibilidade de horários</a:t>
                      </a:r>
                    </a:p>
                  </a:txBody>
                  <a:tcPr marL="17014" marR="17014" marT="8507" marB="8507" anchor="ctr"/>
                </a:tc>
                <a:tc>
                  <a:txBody>
                    <a:bodyPr/>
                    <a:lstStyle/>
                    <a:p>
                      <a:pPr>
                        <a:buNone/>
                      </a:pPr>
                      <a:r>
                        <a:rPr lang="pt-BR" sz="1300"/>
                        <a:t>Verificação obrigatória pelo RH</a:t>
                      </a:r>
                    </a:p>
                  </a:txBody>
                  <a:tcPr marL="17014" marR="17014" marT="8507" marB="8507" anchor="ctr"/>
                </a:tc>
                <a:extLst>
                  <a:ext uri="{0D108BD9-81ED-4DB2-BD59-A6C34878D82A}">
                    <a16:rowId xmlns:a16="http://schemas.microsoft.com/office/drawing/2014/main" val="810265922"/>
                  </a:ext>
                </a:extLst>
              </a:tr>
              <a:tr h="435676">
                <a:tc>
                  <a:txBody>
                    <a:bodyPr/>
                    <a:lstStyle/>
                    <a:p>
                      <a:pPr>
                        <a:buNone/>
                      </a:pPr>
                      <a:r>
                        <a:rPr lang="pt-BR" sz="1300" b="1"/>
                        <a:t>Responsabilidade</a:t>
                      </a:r>
                      <a:endParaRPr lang="pt-BR" sz="1300"/>
                    </a:p>
                  </a:txBody>
                  <a:tcPr marL="17014" marR="17014" marT="8507" marB="8507" anchor="ctr"/>
                </a:tc>
                <a:tc>
                  <a:txBody>
                    <a:bodyPr/>
                    <a:lstStyle/>
                    <a:p>
                      <a:pPr>
                        <a:buNone/>
                      </a:pPr>
                      <a:r>
                        <a:rPr lang="pt-BR" sz="1300"/>
                        <a:t>Art. 98</a:t>
                      </a:r>
                    </a:p>
                  </a:txBody>
                  <a:tcPr marL="17014" marR="17014" marT="8507" marB="8507" anchor="ctr"/>
                </a:tc>
                <a:tc>
                  <a:txBody>
                    <a:bodyPr/>
                    <a:lstStyle/>
                    <a:p>
                      <a:pPr>
                        <a:buNone/>
                      </a:pPr>
                      <a:r>
                        <a:rPr lang="pt-BR" sz="1300" dirty="0"/>
                        <a:t>Civil, penal e administrativa; independência das esferas; ação regressiva; absolvição penal pode afastar responsabilidade</a:t>
                      </a:r>
                    </a:p>
                  </a:txBody>
                  <a:tcPr marL="17014" marR="17014" marT="8507" marB="8507" anchor="ctr"/>
                </a:tc>
                <a:tc>
                  <a:txBody>
                    <a:bodyPr/>
                    <a:lstStyle/>
                    <a:p>
                      <a:pPr>
                        <a:buNone/>
                      </a:pPr>
                      <a:r>
                        <a:rPr lang="pt-BR" sz="1300"/>
                        <a:t>Regressiva quando dano a terceiros; herdeiros dentro da herança</a:t>
                      </a:r>
                    </a:p>
                  </a:txBody>
                  <a:tcPr marL="17014" marR="17014" marT="8507" marB="8507" anchor="ctr"/>
                </a:tc>
                <a:extLst>
                  <a:ext uri="{0D108BD9-81ED-4DB2-BD59-A6C34878D82A}">
                    <a16:rowId xmlns:a16="http://schemas.microsoft.com/office/drawing/2014/main" val="2779861211"/>
                  </a:ext>
                </a:extLst>
              </a:tr>
              <a:tr h="392169">
                <a:tc>
                  <a:txBody>
                    <a:bodyPr/>
                    <a:lstStyle/>
                    <a:p>
                      <a:pPr>
                        <a:buNone/>
                      </a:pPr>
                      <a:r>
                        <a:rPr lang="pt-BR" sz="1300" b="1"/>
                        <a:t>Penalidades</a:t>
                      </a:r>
                      <a:endParaRPr lang="pt-BR" sz="1300"/>
                    </a:p>
                  </a:txBody>
                  <a:tcPr marL="17014" marR="17014" marT="8507" marB="8507" anchor="ctr"/>
                </a:tc>
                <a:tc>
                  <a:txBody>
                    <a:bodyPr/>
                    <a:lstStyle/>
                    <a:p>
                      <a:pPr>
                        <a:buNone/>
                      </a:pPr>
                      <a:r>
                        <a:rPr lang="pt-BR" sz="1300"/>
                        <a:t>Arts. 99-106</a:t>
                      </a:r>
                    </a:p>
                  </a:txBody>
                  <a:tcPr marL="17014" marR="17014" marT="8507" marB="8507" anchor="ctr"/>
                </a:tc>
                <a:tc>
                  <a:txBody>
                    <a:bodyPr/>
                    <a:lstStyle/>
                    <a:p>
                      <a:pPr>
                        <a:buNone/>
                      </a:pPr>
                      <a:r>
                        <a:rPr lang="pt-BR" sz="1300" dirty="0"/>
                        <a:t>Advertência, suspensão, demissão; agravantes e atenuantes; cancelamento de registros; tipificação das hipóteses de demissão</a:t>
                      </a:r>
                    </a:p>
                  </a:txBody>
                  <a:tcPr marL="17014" marR="17014" marT="8507" marB="8507" anchor="ctr"/>
                </a:tc>
                <a:tc>
                  <a:txBody>
                    <a:bodyPr/>
                    <a:lstStyle/>
                    <a:p>
                      <a:pPr>
                        <a:buNone/>
                      </a:pPr>
                      <a:r>
                        <a:rPr lang="pt-BR" sz="1300"/>
                        <a:t>Prescrição: 5 anos (demissão), 2 anos (suspensão), 180 dias (advertência); interrupção com sindicância/PAD</a:t>
                      </a:r>
                    </a:p>
                  </a:txBody>
                  <a:tcPr marL="17014" marR="17014" marT="8507" marB="8507" anchor="ctr"/>
                </a:tc>
                <a:extLst>
                  <a:ext uri="{0D108BD9-81ED-4DB2-BD59-A6C34878D82A}">
                    <a16:rowId xmlns:a16="http://schemas.microsoft.com/office/drawing/2014/main" val="745093298"/>
                  </a:ext>
                </a:extLst>
              </a:tr>
              <a:tr h="392169">
                <a:tc>
                  <a:txBody>
                    <a:bodyPr/>
                    <a:lstStyle/>
                    <a:p>
                      <a:pPr>
                        <a:buNone/>
                      </a:pPr>
                      <a:r>
                        <a:rPr lang="pt-BR" sz="1300" b="1"/>
                        <a:t>Sindicância</a:t>
                      </a:r>
                      <a:endParaRPr lang="pt-BR" sz="1300"/>
                    </a:p>
                  </a:txBody>
                  <a:tcPr marL="17014" marR="17014" marT="8507" marB="8507" anchor="ctr"/>
                </a:tc>
                <a:tc>
                  <a:txBody>
                    <a:bodyPr/>
                    <a:lstStyle/>
                    <a:p>
                      <a:pPr>
                        <a:buNone/>
                      </a:pPr>
                      <a:r>
                        <a:rPr lang="pt-BR" sz="1300"/>
                        <a:t>Arts. 107-116</a:t>
                      </a:r>
                    </a:p>
                  </a:txBody>
                  <a:tcPr marL="17014" marR="17014" marT="8507" marB="8507" anchor="ctr"/>
                </a:tc>
                <a:tc>
                  <a:txBody>
                    <a:bodyPr/>
                    <a:lstStyle/>
                    <a:p>
                      <a:pPr>
                        <a:buNone/>
                      </a:pPr>
                      <a:r>
                        <a:rPr lang="pt-BR" sz="1300" dirty="0"/>
                        <a:t>Apuração preliminar obrigatória ao tomar ciência de irregularidade; 3 servidores efetivos; sigilo; pode gerar arquivamento ou PAD</a:t>
                      </a:r>
                    </a:p>
                  </a:txBody>
                  <a:tcPr marL="17014" marR="17014" marT="8507" marB="8507" anchor="ctr"/>
                </a:tc>
                <a:tc>
                  <a:txBody>
                    <a:bodyPr/>
                    <a:lstStyle/>
                    <a:p>
                      <a:pPr>
                        <a:buNone/>
                      </a:pPr>
                      <a:r>
                        <a:rPr lang="pt-BR" sz="1300" dirty="0"/>
                        <a:t>Prazo: 60 dias + 60; afastamento preventivo até 60 dias + 60</a:t>
                      </a:r>
                    </a:p>
                  </a:txBody>
                  <a:tcPr marL="17014" marR="17014" marT="8507" marB="8507" anchor="ctr"/>
                </a:tc>
                <a:extLst>
                  <a:ext uri="{0D108BD9-81ED-4DB2-BD59-A6C34878D82A}">
                    <a16:rowId xmlns:a16="http://schemas.microsoft.com/office/drawing/2014/main" val="43688188"/>
                  </a:ext>
                </a:extLst>
              </a:tr>
              <a:tr h="392169">
                <a:tc>
                  <a:txBody>
                    <a:bodyPr/>
                    <a:lstStyle/>
                    <a:p>
                      <a:pPr>
                        <a:buNone/>
                      </a:pPr>
                      <a:r>
                        <a:rPr lang="pt-BR" sz="1300" b="1"/>
                        <a:t>Processo Administrativo Disciplinar (PAD)</a:t>
                      </a:r>
                      <a:endParaRPr lang="pt-BR" sz="1300"/>
                    </a:p>
                  </a:txBody>
                  <a:tcPr marL="17014" marR="17014" marT="8507" marB="8507" anchor="ctr"/>
                </a:tc>
                <a:tc>
                  <a:txBody>
                    <a:bodyPr/>
                    <a:lstStyle/>
                    <a:p>
                      <a:pPr>
                        <a:buNone/>
                      </a:pPr>
                      <a:r>
                        <a:rPr lang="pt-BR" sz="1300"/>
                        <a:t>Arts. 117-131</a:t>
                      </a:r>
                    </a:p>
                  </a:txBody>
                  <a:tcPr marL="17014" marR="17014" marT="8507" marB="8507" anchor="ctr"/>
                </a:tc>
                <a:tc>
                  <a:txBody>
                    <a:bodyPr/>
                    <a:lstStyle/>
                    <a:p>
                      <a:pPr>
                        <a:buNone/>
                      </a:pPr>
                      <a:r>
                        <a:rPr lang="pt-BR" sz="1300"/>
                        <a:t>Contraditório e ampla defesa; relatório da sindicância integra PAD; diligências, testemunhas, perícias; aplicação subsidiária do CPP</a:t>
                      </a:r>
                    </a:p>
                  </a:txBody>
                  <a:tcPr marL="17014" marR="17014" marT="8507" marB="8507" anchor="ctr"/>
                </a:tc>
                <a:tc>
                  <a:txBody>
                    <a:bodyPr/>
                    <a:lstStyle/>
                    <a:p>
                      <a:pPr>
                        <a:buNone/>
                      </a:pPr>
                      <a:r>
                        <a:rPr lang="pt-BR" sz="1300" dirty="0"/>
                        <a:t>Prazo: 60 dias + 60; defesa prévia 3 dias; testemunhas até 8; alegações finais 10 dias</a:t>
                      </a:r>
                    </a:p>
                  </a:txBody>
                  <a:tcPr marL="17014" marR="17014" marT="8507" marB="8507" anchor="ctr"/>
                </a:tc>
                <a:extLst>
                  <a:ext uri="{0D108BD9-81ED-4DB2-BD59-A6C34878D82A}">
                    <a16:rowId xmlns:a16="http://schemas.microsoft.com/office/drawing/2014/main" val="26641179"/>
                  </a:ext>
                </a:extLst>
              </a:tr>
              <a:tr h="392169">
                <a:tc>
                  <a:txBody>
                    <a:bodyPr/>
                    <a:lstStyle/>
                    <a:p>
                      <a:pPr>
                        <a:buNone/>
                      </a:pPr>
                      <a:r>
                        <a:rPr lang="pt-BR" sz="1300" b="1"/>
                        <a:t>Defesa e Contraditório</a:t>
                      </a:r>
                      <a:endParaRPr lang="pt-BR" sz="1300"/>
                    </a:p>
                  </a:txBody>
                  <a:tcPr marL="17014" marR="17014" marT="8507" marB="8507" anchor="ctr"/>
                </a:tc>
                <a:tc>
                  <a:txBody>
                    <a:bodyPr/>
                    <a:lstStyle/>
                    <a:p>
                      <a:pPr>
                        <a:buNone/>
                      </a:pPr>
                      <a:r>
                        <a:rPr lang="pt-BR" sz="1300"/>
                        <a:t>Arts. 117, 121, 124-129</a:t>
                      </a:r>
                    </a:p>
                  </a:txBody>
                  <a:tcPr marL="17014" marR="17014" marT="8507" marB="8507" anchor="ctr"/>
                </a:tc>
                <a:tc>
                  <a:txBody>
                    <a:bodyPr/>
                    <a:lstStyle/>
                    <a:p>
                      <a:pPr>
                        <a:buNone/>
                      </a:pPr>
                      <a:r>
                        <a:rPr lang="pt-BR" sz="1300" dirty="0"/>
                        <a:t>Direito ao interrogatório, provas, reinquirição, perícia, defensor dativo em revelia; contraditório pleno</a:t>
                      </a:r>
                    </a:p>
                  </a:txBody>
                  <a:tcPr marL="17014" marR="17014" marT="8507" marB="8507" anchor="ctr"/>
                </a:tc>
                <a:tc>
                  <a:txBody>
                    <a:bodyPr/>
                    <a:lstStyle/>
                    <a:p>
                      <a:pPr>
                        <a:buNone/>
                      </a:pPr>
                      <a:r>
                        <a:rPr lang="pt-BR" sz="1300" dirty="0"/>
                        <a:t>Citação pessoal ou edital; defensor dativo nomeado; diligências e alegações finais</a:t>
                      </a:r>
                    </a:p>
                  </a:txBody>
                  <a:tcPr marL="17014" marR="17014" marT="8507" marB="8507" anchor="ctr"/>
                </a:tc>
                <a:extLst>
                  <a:ext uri="{0D108BD9-81ED-4DB2-BD59-A6C34878D82A}">
                    <a16:rowId xmlns:a16="http://schemas.microsoft.com/office/drawing/2014/main" val="744848858"/>
                  </a:ext>
                </a:extLst>
              </a:tr>
              <a:tr h="392169">
                <a:tc>
                  <a:txBody>
                    <a:bodyPr/>
                    <a:lstStyle/>
                    <a:p>
                      <a:pPr>
                        <a:buNone/>
                      </a:pPr>
                      <a:r>
                        <a:rPr lang="pt-BR" sz="1300" b="1"/>
                        <a:t>Julgamento</a:t>
                      </a:r>
                      <a:endParaRPr lang="pt-BR" sz="1300"/>
                    </a:p>
                  </a:txBody>
                  <a:tcPr marL="17014" marR="17014" marT="8507" marB="8507" anchor="ctr"/>
                </a:tc>
                <a:tc>
                  <a:txBody>
                    <a:bodyPr/>
                    <a:lstStyle/>
                    <a:p>
                      <a:pPr>
                        <a:buNone/>
                      </a:pPr>
                      <a:r>
                        <a:rPr lang="pt-BR" sz="1300"/>
                        <a:t>Arts. 132-137</a:t>
                      </a:r>
                    </a:p>
                  </a:txBody>
                  <a:tcPr marL="17014" marR="17014" marT="8507" marB="8507" anchor="ctr"/>
                </a:tc>
                <a:tc>
                  <a:txBody>
                    <a:bodyPr/>
                    <a:lstStyle/>
                    <a:p>
                      <a:pPr>
                        <a:buNone/>
                      </a:pPr>
                      <a:r>
                        <a:rPr lang="pt-BR" sz="1300"/>
                        <a:t>Autoridade julga em até 30 dias; pode discordar da comissão; nulidade por vício; envio ao MP se crime</a:t>
                      </a:r>
                    </a:p>
                  </a:txBody>
                  <a:tcPr marL="17014" marR="17014" marT="8507" marB="8507" anchor="ctr"/>
                </a:tc>
                <a:tc>
                  <a:txBody>
                    <a:bodyPr/>
                    <a:lstStyle/>
                    <a:p>
                      <a:pPr>
                        <a:buNone/>
                      </a:pPr>
                      <a:r>
                        <a:rPr lang="pt-BR" sz="1300" dirty="0"/>
                        <a:t>Servidor não pode se exonerar/aposentar até conclusão do PAD</a:t>
                      </a:r>
                    </a:p>
                  </a:txBody>
                  <a:tcPr marL="17014" marR="17014" marT="8507" marB="8507" anchor="ctr"/>
                </a:tc>
                <a:extLst>
                  <a:ext uri="{0D108BD9-81ED-4DB2-BD59-A6C34878D82A}">
                    <a16:rowId xmlns:a16="http://schemas.microsoft.com/office/drawing/2014/main" val="4190534598"/>
                  </a:ext>
                </a:extLst>
              </a:tr>
              <a:tr h="392169">
                <a:tc>
                  <a:txBody>
                    <a:bodyPr/>
                    <a:lstStyle/>
                    <a:p>
                      <a:pPr>
                        <a:buNone/>
                      </a:pPr>
                      <a:r>
                        <a:rPr lang="pt-BR" sz="1300" b="1" dirty="0"/>
                        <a:t>Revisão do Processo</a:t>
                      </a:r>
                      <a:endParaRPr lang="pt-BR" sz="1300" dirty="0"/>
                    </a:p>
                  </a:txBody>
                  <a:tcPr marL="17014" marR="17014" marT="8507" marB="8507" anchor="ctr"/>
                </a:tc>
                <a:tc>
                  <a:txBody>
                    <a:bodyPr/>
                    <a:lstStyle/>
                    <a:p>
                      <a:pPr>
                        <a:buNone/>
                      </a:pPr>
                      <a:r>
                        <a:rPr lang="pt-BR" sz="1300" dirty="0" err="1"/>
                        <a:t>Arts</a:t>
                      </a:r>
                      <a:r>
                        <a:rPr lang="pt-BR" sz="1300" dirty="0"/>
                        <a:t>. 138-146</a:t>
                      </a:r>
                    </a:p>
                  </a:txBody>
                  <a:tcPr marL="17014" marR="17014" marT="8507" marB="8507" anchor="ctr"/>
                </a:tc>
                <a:tc>
                  <a:txBody>
                    <a:bodyPr/>
                    <a:lstStyle/>
                    <a:p>
                      <a:pPr>
                        <a:buNone/>
                      </a:pPr>
                      <a:r>
                        <a:rPr lang="pt-BR" sz="1300" dirty="0"/>
                        <a:t>A qualquer tempo, com fatos novos; pode ser requerida por família ou curador; não agrava pena</a:t>
                      </a:r>
                    </a:p>
                  </a:txBody>
                  <a:tcPr marL="17014" marR="17014" marT="8507" marB="8507" anchor="ctr"/>
                </a:tc>
                <a:tc>
                  <a:txBody>
                    <a:bodyPr/>
                    <a:lstStyle/>
                    <a:p>
                      <a:pPr>
                        <a:buNone/>
                      </a:pPr>
                      <a:r>
                        <a:rPr lang="pt-BR" sz="1300" dirty="0"/>
                        <a:t>Prazo da comissão: 60 dias + 60; julgamento em 30 dias</a:t>
                      </a:r>
                    </a:p>
                  </a:txBody>
                  <a:tcPr marL="17014" marR="17014" marT="8507" marB="8507" anchor="ctr"/>
                </a:tc>
                <a:extLst>
                  <a:ext uri="{0D108BD9-81ED-4DB2-BD59-A6C34878D82A}">
                    <a16:rowId xmlns:a16="http://schemas.microsoft.com/office/drawing/2014/main" val="531914043"/>
                  </a:ext>
                </a:extLst>
              </a:tr>
            </a:tbl>
          </a:graphicData>
        </a:graphic>
      </p:graphicFrame>
    </p:spTree>
    <p:extLst>
      <p:ext uri="{BB962C8B-B14F-4D97-AF65-F5344CB8AC3E}">
        <p14:creationId xmlns:p14="http://schemas.microsoft.com/office/powerpoint/2010/main" val="1876038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E3103451-B119-4D42-27F8-532E6BC97C21}"/>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36C317F-EB2E-9F5A-D367-C22E0B19EB16}"/>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823B00BD-9BE0-29F7-BA85-8B454810CF66}"/>
              </a:ext>
            </a:extLst>
          </p:cNvPr>
          <p:cNvSpPr txBox="1"/>
          <p:nvPr/>
        </p:nvSpPr>
        <p:spPr>
          <a:xfrm>
            <a:off x="858982" y="734291"/>
            <a:ext cx="9467234" cy="6771084"/>
          </a:xfrm>
          <a:prstGeom prst="rect">
            <a:avLst/>
          </a:prstGeom>
          <a:noFill/>
        </p:spPr>
        <p:txBody>
          <a:bodyPr wrap="square">
            <a:spAutoFit/>
          </a:bodyPr>
          <a:lstStyle/>
          <a:p>
            <a:endParaRPr lang="pt-BR" b="1" dirty="0"/>
          </a:p>
          <a:p>
            <a:r>
              <a:rPr lang="pt-BR" b="1" dirty="0"/>
              <a:t>Das Penalidades Disciplinares</a:t>
            </a:r>
          </a:p>
          <a:p>
            <a:endParaRPr lang="pt-BR" b="1" dirty="0"/>
          </a:p>
          <a:p>
            <a:endParaRPr lang="pt-BR" b="1" dirty="0"/>
          </a:p>
          <a:p>
            <a:r>
              <a:rPr lang="pt-BR" sz="2200" dirty="0"/>
              <a:t>As penalidades são medidas aplicadas pela Administração para responsabilizar o servidor que violar deveres funcionais. Elas devem observar graduação, proporcionalidade e motivação (art. 100 da lei municipal).</a:t>
            </a:r>
          </a:p>
          <a:p>
            <a:endParaRPr lang="pt-BR" sz="2200" dirty="0"/>
          </a:p>
          <a:p>
            <a:r>
              <a:rPr lang="pt-BR" sz="2200" b="1" dirty="0"/>
              <a:t>a) Advertência</a:t>
            </a:r>
          </a:p>
          <a:p>
            <a:r>
              <a:rPr lang="pt-BR" sz="2200" b="1" dirty="0"/>
              <a:t>Natureza:</a:t>
            </a:r>
            <a:r>
              <a:rPr lang="pt-BR" sz="2200" dirty="0"/>
              <a:t> penalidade escrita e formal para infrações leves.</a:t>
            </a:r>
          </a:p>
          <a:p>
            <a:r>
              <a:rPr lang="pt-BR" sz="2200" b="1" dirty="0"/>
              <a:t>Lei Municipal:</a:t>
            </a:r>
            <a:br>
              <a:rPr lang="pt-BR" sz="2200" dirty="0"/>
            </a:br>
            <a:r>
              <a:rPr lang="pt-BR" sz="2200" dirty="0"/>
              <a:t>Aplicada em caso de violação das proibições dos incisos I a VI do art. 96 ou de inobservância de dever funcional (art. 101).</a:t>
            </a:r>
          </a:p>
          <a:p>
            <a:r>
              <a:rPr lang="pt-BR" sz="2200" b="1" dirty="0"/>
              <a:t>Exemplos:</a:t>
            </a:r>
            <a:endParaRPr lang="pt-BR" sz="2200" dirty="0"/>
          </a:p>
          <a:p>
            <a:r>
              <a:rPr lang="pt-BR" sz="2200" dirty="0"/>
              <a:t>Ausentar-se brevemente do serviço sem autorização</a:t>
            </a:r>
          </a:p>
          <a:p>
            <a:r>
              <a:rPr lang="pt-BR" sz="2200" dirty="0"/>
              <a:t>Tratamento grosseiro eventual</a:t>
            </a:r>
          </a:p>
          <a:p>
            <a:r>
              <a:rPr lang="pt-BR" sz="2200" dirty="0"/>
              <a:t>Descumprimento de normas internas</a:t>
            </a:r>
          </a:p>
          <a:p>
            <a:pPr marL="285750" indent="-285750">
              <a:buFont typeface="Arial" panose="020B0604020202020204" pitchFamily="34" charset="0"/>
              <a:buChar char="•"/>
            </a:pPr>
            <a:endParaRPr lang="pt-BR" i="0" dirty="0">
              <a:effectLst/>
            </a:endParaRPr>
          </a:p>
          <a:p>
            <a:endParaRPr lang="pt-BR" dirty="0"/>
          </a:p>
          <a:p>
            <a:endParaRPr lang="pt-BR" b="1" i="0" dirty="0">
              <a:effectLst/>
            </a:endParaRPr>
          </a:p>
          <a:p>
            <a:endParaRPr lang="pt-BR" sz="2200" b="0" i="0" dirty="0">
              <a:effectLst/>
            </a:endParaRPr>
          </a:p>
        </p:txBody>
      </p:sp>
    </p:spTree>
    <p:extLst>
      <p:ext uri="{BB962C8B-B14F-4D97-AF65-F5344CB8AC3E}">
        <p14:creationId xmlns:p14="http://schemas.microsoft.com/office/powerpoint/2010/main" val="3033758825"/>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BBDE48B2-E776-B86D-E489-1B49403BA368}"/>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D635157-E3F9-DBBD-2507-EF2732E69752}"/>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9FECBBA9-BD0D-896E-5C51-0B0F1E472541}"/>
              </a:ext>
            </a:extLst>
          </p:cNvPr>
          <p:cNvSpPr txBox="1"/>
          <p:nvPr/>
        </p:nvSpPr>
        <p:spPr>
          <a:xfrm>
            <a:off x="1371600" y="942109"/>
            <a:ext cx="8954616" cy="4678204"/>
          </a:xfrm>
          <a:prstGeom prst="rect">
            <a:avLst/>
          </a:prstGeom>
          <a:noFill/>
        </p:spPr>
        <p:txBody>
          <a:bodyPr wrap="square">
            <a:spAutoFit/>
          </a:bodyPr>
          <a:lstStyle/>
          <a:p>
            <a:endParaRPr lang="pt-BR" b="1" dirty="0"/>
          </a:p>
          <a:p>
            <a:r>
              <a:rPr lang="pt-BR" sz="2400" b="1" dirty="0"/>
              <a:t>b) Repreensão</a:t>
            </a:r>
          </a:p>
          <a:p>
            <a:endParaRPr lang="pt-BR" sz="2400" b="1" dirty="0"/>
          </a:p>
          <a:p>
            <a:endParaRPr lang="pt-BR" sz="2400" b="1" dirty="0"/>
          </a:p>
          <a:p>
            <a:r>
              <a:rPr lang="pt-BR" sz="2400" b="1" dirty="0"/>
              <a:t>Natureza:</a:t>
            </a:r>
            <a:r>
              <a:rPr lang="pt-BR" sz="2400" dirty="0"/>
              <a:t> não aparece com esse nome expresso na lei municipal**, mas a “advertência escrita” cumpre papel equivalente.**</a:t>
            </a:r>
          </a:p>
          <a:p>
            <a:r>
              <a:rPr lang="pt-BR" sz="2400" dirty="0"/>
              <a:t> </a:t>
            </a:r>
            <a:r>
              <a:rPr lang="pt-BR" sz="2400" i="1" dirty="0"/>
              <a:t>Obs.: no Estatuto local, o termo “repreensão” aparece apenas para competência de aplicação (art. 105, II), mas a tipificação está como “advertência”.</a:t>
            </a:r>
            <a:endParaRPr lang="pt-BR" sz="2400" dirty="0"/>
          </a:p>
          <a:p>
            <a:endParaRPr lang="pt-BR" sz="2200" b="1" i="0" dirty="0">
              <a:effectLst/>
            </a:endParaRP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2857833405"/>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7F5A20A4-1F21-969F-6C29-B7BCDCF55449}"/>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BC43453-9C90-BCF9-C67F-4716433D1714}"/>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4C38DD1A-15BA-00CA-B8F0-0B1D5F270424}"/>
              </a:ext>
            </a:extLst>
          </p:cNvPr>
          <p:cNvSpPr txBox="1"/>
          <p:nvPr/>
        </p:nvSpPr>
        <p:spPr>
          <a:xfrm>
            <a:off x="1371600" y="942109"/>
            <a:ext cx="8954616" cy="7294305"/>
          </a:xfrm>
          <a:prstGeom prst="rect">
            <a:avLst/>
          </a:prstGeom>
          <a:noFill/>
        </p:spPr>
        <p:txBody>
          <a:bodyPr wrap="square">
            <a:spAutoFit/>
          </a:bodyPr>
          <a:lstStyle/>
          <a:p>
            <a:endParaRPr lang="pt-BR" b="1" dirty="0"/>
          </a:p>
          <a:p>
            <a:r>
              <a:rPr lang="pt-BR" b="1" dirty="0"/>
              <a:t>c</a:t>
            </a:r>
            <a:r>
              <a:rPr lang="pt-BR" sz="2200" b="1" dirty="0"/>
              <a:t>) Suspensão</a:t>
            </a:r>
          </a:p>
          <a:p>
            <a:endParaRPr lang="pt-BR" sz="2200" b="1" dirty="0"/>
          </a:p>
          <a:p>
            <a:endParaRPr lang="pt-BR" sz="2200" b="1" dirty="0"/>
          </a:p>
          <a:p>
            <a:r>
              <a:rPr lang="pt-BR" sz="2200" b="1" dirty="0"/>
              <a:t>Natureza:</a:t>
            </a:r>
            <a:r>
              <a:rPr lang="pt-BR" sz="2200" dirty="0"/>
              <a:t> afastamento temporário sem remuneração, salvo conversão em multa.</a:t>
            </a:r>
          </a:p>
          <a:p>
            <a:r>
              <a:rPr lang="pt-BR" sz="2200" b="1" dirty="0"/>
              <a:t>Lei Municipal:</a:t>
            </a:r>
            <a:endParaRPr lang="pt-BR" sz="2200" dirty="0"/>
          </a:p>
          <a:p>
            <a:r>
              <a:rPr lang="pt-BR" sz="2200" dirty="0"/>
              <a:t>Reincidência das faltas punidas com advertência</a:t>
            </a:r>
          </a:p>
          <a:p>
            <a:r>
              <a:rPr lang="pt-BR" sz="2200" dirty="0"/>
              <a:t>Violação das demais proibições que não ensejem demissão (art. 102)</a:t>
            </a:r>
          </a:p>
          <a:p>
            <a:r>
              <a:rPr lang="pt-BR" sz="2200" dirty="0"/>
              <a:t>Até </a:t>
            </a:r>
            <a:r>
              <a:rPr lang="pt-BR" sz="2200" b="1" dirty="0"/>
              <a:t>90 dias</a:t>
            </a:r>
            <a:endParaRPr lang="pt-BR" sz="2200" dirty="0"/>
          </a:p>
          <a:p>
            <a:r>
              <a:rPr lang="pt-BR" sz="2200" dirty="0"/>
              <a:t>Pode ser </a:t>
            </a:r>
            <a:r>
              <a:rPr lang="pt-BR" sz="2200" b="1" dirty="0"/>
              <a:t>convertida em multa de 25% do dia</a:t>
            </a:r>
            <a:r>
              <a:rPr lang="pt-BR" sz="2200" dirty="0"/>
              <a:t> com permanência em serviço (art. 102, parágrafo único)</a:t>
            </a:r>
          </a:p>
          <a:p>
            <a:r>
              <a:rPr lang="pt-BR" sz="2200" b="1" dirty="0"/>
              <a:t>Exemplos:</a:t>
            </a:r>
            <a:endParaRPr lang="pt-BR" sz="2200" dirty="0"/>
          </a:p>
          <a:p>
            <a:r>
              <a:rPr lang="pt-BR" sz="2200" dirty="0"/>
              <a:t>Resistência injustificada a ordens (inc. IV, art. 96)</a:t>
            </a:r>
          </a:p>
          <a:p>
            <a:r>
              <a:rPr lang="pt-BR" sz="2200" dirty="0"/>
              <a:t>Desídia reincidente (inc. XII, art. 96)</a:t>
            </a:r>
          </a:p>
          <a:p>
            <a:endParaRPr lang="pt-BR" dirty="0"/>
          </a:p>
          <a:p>
            <a:endParaRPr lang="pt-BR" dirty="0"/>
          </a:p>
          <a:p>
            <a:endParaRPr lang="pt-BR" dirty="0"/>
          </a:p>
          <a:p>
            <a:endParaRPr lang="pt-BR" sz="2200" b="1" i="0" dirty="0">
              <a:effectLst/>
            </a:endParaRP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3494912013"/>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9ACA99E8-F425-E4F7-26C4-7B1961BF0732}"/>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213ABE83-A322-74F9-2729-993997D075F5}"/>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50C92E0F-0F9F-F593-B9C5-D4D463492AC8}"/>
              </a:ext>
            </a:extLst>
          </p:cNvPr>
          <p:cNvSpPr txBox="1"/>
          <p:nvPr/>
        </p:nvSpPr>
        <p:spPr>
          <a:xfrm>
            <a:off x="1371600" y="942109"/>
            <a:ext cx="8954616" cy="5447645"/>
          </a:xfrm>
          <a:prstGeom prst="rect">
            <a:avLst/>
          </a:prstGeom>
          <a:noFill/>
        </p:spPr>
        <p:txBody>
          <a:bodyPr wrap="square">
            <a:spAutoFit/>
          </a:bodyPr>
          <a:lstStyle/>
          <a:p>
            <a:endParaRPr lang="pt-BR" b="1" dirty="0"/>
          </a:p>
          <a:p>
            <a:r>
              <a:rPr lang="pt-BR" sz="2200" b="1" dirty="0"/>
              <a:t>d) Multa</a:t>
            </a:r>
          </a:p>
          <a:p>
            <a:r>
              <a:rPr lang="pt-BR" sz="2200" dirty="0"/>
              <a:t>Não há multa como penalidade principal, mas como substituição da suspensão (art. 102 </a:t>
            </a:r>
            <a:r>
              <a:rPr lang="pt-BR" sz="2200" dirty="0" err="1"/>
              <a:t>p.u</a:t>
            </a:r>
            <a:r>
              <a:rPr lang="pt-BR" sz="2200" dirty="0"/>
              <a:t>.).</a:t>
            </a:r>
          </a:p>
          <a:p>
            <a:br>
              <a:rPr lang="pt-BR" sz="2200" dirty="0"/>
            </a:br>
            <a:endParaRPr lang="pt-BR" sz="2200" dirty="0"/>
          </a:p>
          <a:p>
            <a:r>
              <a:rPr lang="pt-BR" sz="2200" b="1" dirty="0"/>
              <a:t>e) Destituição de Função</a:t>
            </a:r>
          </a:p>
          <a:p>
            <a:endParaRPr lang="pt-BR" sz="2200" b="1" dirty="0"/>
          </a:p>
          <a:p>
            <a:r>
              <a:rPr lang="pt-BR" sz="2200" dirty="0"/>
              <a:t>No Estatuto Municipal, a destituição de função não aparece como penalidade autônoma, mas:</a:t>
            </a:r>
          </a:p>
          <a:p>
            <a:r>
              <a:rPr lang="pt-BR" sz="2200" dirty="0"/>
              <a:t>A </a:t>
            </a:r>
            <a:r>
              <a:rPr lang="pt-BR" sz="2200" b="1" dirty="0"/>
              <a:t>demissão de cargo efetivo</a:t>
            </a:r>
            <a:r>
              <a:rPr lang="pt-BR" sz="2200" dirty="0"/>
              <a:t> pode decorrer de infração cometida em cargo em comissão (art. 104, §3º, I), cassação de função de confiança está implícita no dispositivo</a:t>
            </a: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3546251307"/>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851459BD-98ED-1A91-5471-36BFBD91C8F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7353F8C2-4C7D-8F3B-22A2-2440DF228278}"/>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14990E8F-8893-220E-2484-B4A8EF80C467}"/>
              </a:ext>
            </a:extLst>
          </p:cNvPr>
          <p:cNvSpPr txBox="1"/>
          <p:nvPr/>
        </p:nvSpPr>
        <p:spPr>
          <a:xfrm>
            <a:off x="1371600" y="942109"/>
            <a:ext cx="8954616" cy="5109091"/>
          </a:xfrm>
          <a:prstGeom prst="rect">
            <a:avLst/>
          </a:prstGeom>
          <a:noFill/>
        </p:spPr>
        <p:txBody>
          <a:bodyPr wrap="square">
            <a:spAutoFit/>
          </a:bodyPr>
          <a:lstStyle/>
          <a:p>
            <a:endParaRPr lang="pt-BR" b="1" dirty="0"/>
          </a:p>
          <a:p>
            <a:r>
              <a:rPr lang="pt-BR" sz="2200" b="1" dirty="0"/>
              <a:t>f) Demissão</a:t>
            </a:r>
          </a:p>
          <a:p>
            <a:r>
              <a:rPr lang="pt-BR" sz="2200" b="1" dirty="0"/>
              <a:t>Natureza:</a:t>
            </a:r>
            <a:r>
              <a:rPr lang="pt-BR" sz="2200" dirty="0"/>
              <a:t> penalidade máxima.</a:t>
            </a:r>
          </a:p>
          <a:p>
            <a:r>
              <a:rPr lang="pt-BR" sz="2200" b="1" dirty="0"/>
              <a:t>Lei Municipal:</a:t>
            </a:r>
            <a:r>
              <a:rPr lang="pt-BR" sz="2200" dirty="0"/>
              <a:t> art. 104 elenca hipóteses como:</a:t>
            </a:r>
          </a:p>
          <a:p>
            <a:pPr marL="800100" lvl="1" indent="-342900">
              <a:buFont typeface="Wingdings" panose="05000000000000000000" pitchFamily="2" charset="2"/>
              <a:buChar char="Ø"/>
            </a:pPr>
            <a:r>
              <a:rPr lang="pt-BR" sz="2200" dirty="0"/>
              <a:t>Crime contra administração</a:t>
            </a:r>
          </a:p>
          <a:p>
            <a:pPr marL="800100" lvl="1" indent="-342900">
              <a:buFont typeface="Wingdings" panose="05000000000000000000" pitchFamily="2" charset="2"/>
              <a:buChar char="Ø"/>
            </a:pPr>
            <a:r>
              <a:rPr lang="pt-BR" sz="2200" dirty="0"/>
              <a:t>Abandono de cargo (&gt;30 dias)</a:t>
            </a:r>
          </a:p>
          <a:p>
            <a:pPr marL="800100" lvl="1" indent="-342900">
              <a:buFont typeface="Wingdings" panose="05000000000000000000" pitchFamily="2" charset="2"/>
              <a:buChar char="Ø"/>
            </a:pPr>
            <a:r>
              <a:rPr lang="pt-BR" sz="2200" dirty="0"/>
              <a:t>Inassiduidade habitual</a:t>
            </a:r>
          </a:p>
          <a:p>
            <a:pPr marL="800100" lvl="1" indent="-342900">
              <a:buFont typeface="Wingdings" panose="05000000000000000000" pitchFamily="2" charset="2"/>
              <a:buChar char="Ø"/>
            </a:pPr>
            <a:r>
              <a:rPr lang="pt-BR" sz="2200" dirty="0"/>
              <a:t>Improbidade</a:t>
            </a:r>
          </a:p>
          <a:p>
            <a:pPr marL="800100" lvl="1" indent="-342900">
              <a:buFont typeface="Wingdings" panose="05000000000000000000" pitchFamily="2" charset="2"/>
              <a:buChar char="Ø"/>
            </a:pPr>
            <a:r>
              <a:rPr lang="pt-BR" sz="2200" dirty="0"/>
              <a:t>Corrupção</a:t>
            </a:r>
          </a:p>
          <a:p>
            <a:pPr marL="800100" lvl="1" indent="-342900">
              <a:buFont typeface="Wingdings" panose="05000000000000000000" pitchFamily="2" charset="2"/>
              <a:buChar char="Ø"/>
            </a:pPr>
            <a:r>
              <a:rPr lang="pt-BR" sz="2200" dirty="0"/>
              <a:t>Acumulação ilícita</a:t>
            </a:r>
          </a:p>
          <a:p>
            <a:pPr marL="800100" lvl="1" indent="-342900">
              <a:buFont typeface="Wingdings" panose="05000000000000000000" pitchFamily="2" charset="2"/>
              <a:buChar char="Ø"/>
            </a:pPr>
            <a:r>
              <a:rPr lang="pt-BR" sz="2200" dirty="0"/>
              <a:t>Insuficiência de desempenho</a:t>
            </a:r>
          </a:p>
          <a:p>
            <a:r>
              <a:rPr lang="pt-BR" sz="2200" b="1" dirty="0"/>
              <a:t>Efeitos adicionais:</a:t>
            </a:r>
            <a:endParaRPr lang="pt-BR" sz="2200" dirty="0"/>
          </a:p>
          <a:p>
            <a:r>
              <a:rPr lang="pt-BR" sz="2200" b="1" dirty="0"/>
              <a:t>Impedimento de reingresso</a:t>
            </a:r>
            <a:r>
              <a:rPr lang="pt-BR" sz="2200" dirty="0"/>
              <a:t> por 5 ou 15 anos conforme gravidade (art. 104 §3º, II)</a:t>
            </a:r>
          </a:p>
          <a:p>
            <a:endParaRPr lang="pt-BR" sz="2200" b="0" i="0" dirty="0">
              <a:effectLst/>
            </a:endParaRPr>
          </a:p>
        </p:txBody>
      </p:sp>
    </p:spTree>
    <p:extLst>
      <p:ext uri="{BB962C8B-B14F-4D97-AF65-F5344CB8AC3E}">
        <p14:creationId xmlns:p14="http://schemas.microsoft.com/office/powerpoint/2010/main" val="2910098742"/>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3C9C32-C6B5-BF4C-F9D1-B3461255031F}"/>
            </a:ext>
          </a:extLst>
        </p:cNvPr>
        <p:cNvGrpSpPr/>
        <p:nvPr/>
      </p:nvGrpSpPr>
      <p:grpSpPr>
        <a:xfrm>
          <a:off x="0" y="0"/>
          <a:ext cx="0" cy="0"/>
          <a:chOff x="0" y="0"/>
          <a:chExt cx="0" cy="0"/>
        </a:xfrm>
      </p:grpSpPr>
      <p:sp>
        <p:nvSpPr>
          <p:cNvPr id="9" name="CaixaDeTexto 8">
            <a:extLst>
              <a:ext uri="{FF2B5EF4-FFF2-40B4-BE49-F238E27FC236}">
                <a16:creationId xmlns:a16="http://schemas.microsoft.com/office/drawing/2014/main" id="{6BC0236B-BD61-BD15-0AB3-3F96AB9F2C6E}"/>
              </a:ext>
            </a:extLst>
          </p:cNvPr>
          <p:cNvSpPr txBox="1"/>
          <p:nvPr/>
        </p:nvSpPr>
        <p:spPr>
          <a:xfrm>
            <a:off x="1371600" y="942109"/>
            <a:ext cx="8954616" cy="3016210"/>
          </a:xfrm>
          <a:prstGeom prst="rect">
            <a:avLst/>
          </a:prstGeom>
          <a:noFill/>
        </p:spPr>
        <p:txBody>
          <a:bodyPr wrap="square">
            <a:spAutoFit/>
          </a:bodyPr>
          <a:lstStyle/>
          <a:p>
            <a:pPr>
              <a:spcAft>
                <a:spcPts val="600"/>
              </a:spcAft>
            </a:pPr>
            <a:br>
              <a:rPr lang="pt-BR" dirty="0"/>
            </a:br>
            <a:endParaRPr lang="pt-BR"/>
          </a:p>
          <a:p>
            <a:pPr>
              <a:spcAft>
                <a:spcPts val="600"/>
              </a:spcAft>
            </a:pPr>
            <a:r>
              <a:rPr lang="pt-BR" b="1" dirty="0"/>
              <a:t> </a:t>
            </a:r>
            <a:endParaRPr lang="pt-BR"/>
          </a:p>
          <a:p>
            <a:pPr>
              <a:spcAft>
                <a:spcPts val="600"/>
              </a:spcAft>
            </a:pPr>
            <a:endParaRPr lang="pt-BR"/>
          </a:p>
          <a:p>
            <a:pPr>
              <a:spcAft>
                <a:spcPts val="600"/>
              </a:spcAft>
            </a:pPr>
            <a:endParaRPr lang="pt-BR" sz="2200" b="1" i="0">
              <a:effectLst/>
            </a:endParaRPr>
          </a:p>
          <a:p>
            <a:pPr>
              <a:spcAft>
                <a:spcPts val="600"/>
              </a:spcAft>
            </a:pPr>
            <a:endParaRPr lang="pt-BR" sz="2200" b="1"/>
          </a:p>
          <a:p>
            <a:pPr>
              <a:spcAft>
                <a:spcPts val="600"/>
              </a:spcAft>
            </a:pPr>
            <a:endParaRPr lang="pt-BR" sz="2200" b="1" i="0">
              <a:effectLst/>
            </a:endParaRPr>
          </a:p>
          <a:p>
            <a:pPr>
              <a:spcAft>
                <a:spcPts val="600"/>
              </a:spcAft>
            </a:pPr>
            <a:endParaRPr lang="pt-BR" sz="2200" b="0" i="0">
              <a:effectLst/>
            </a:endParaRPr>
          </a:p>
        </p:txBody>
      </p:sp>
      <p:graphicFrame>
        <p:nvGraphicFramePr>
          <p:cNvPr id="2" name="Tabela 1">
            <a:extLst>
              <a:ext uri="{FF2B5EF4-FFF2-40B4-BE49-F238E27FC236}">
                <a16:creationId xmlns:a16="http://schemas.microsoft.com/office/drawing/2014/main" id="{229ED346-27CC-1C71-C608-D478BF44FC3B}"/>
              </a:ext>
            </a:extLst>
          </p:cNvPr>
          <p:cNvGraphicFramePr>
            <a:graphicFrameLocks noGrp="1"/>
          </p:cNvGraphicFramePr>
          <p:nvPr>
            <p:extLst>
              <p:ext uri="{D42A27DB-BD31-4B8C-83A1-F6EECF244321}">
                <p14:modId xmlns:p14="http://schemas.microsoft.com/office/powerpoint/2010/main" val="1137144545"/>
              </p:ext>
            </p:extLst>
          </p:nvPr>
        </p:nvGraphicFramePr>
        <p:xfrm>
          <a:off x="1207806" y="643466"/>
          <a:ext cx="9776390" cy="5571071"/>
        </p:xfrm>
        <a:graphic>
          <a:graphicData uri="http://schemas.openxmlformats.org/drawingml/2006/table">
            <a:tbl>
              <a:tblPr>
                <a:solidFill>
                  <a:srgbClr val="F7F7F7"/>
                </a:solidFill>
              </a:tblPr>
              <a:tblGrid>
                <a:gridCol w="3299839">
                  <a:extLst>
                    <a:ext uri="{9D8B030D-6E8A-4147-A177-3AD203B41FA5}">
                      <a16:colId xmlns:a16="http://schemas.microsoft.com/office/drawing/2014/main" val="1636922875"/>
                    </a:ext>
                  </a:extLst>
                </a:gridCol>
                <a:gridCol w="2581591">
                  <a:extLst>
                    <a:ext uri="{9D8B030D-6E8A-4147-A177-3AD203B41FA5}">
                      <a16:colId xmlns:a16="http://schemas.microsoft.com/office/drawing/2014/main" val="2250321063"/>
                    </a:ext>
                  </a:extLst>
                </a:gridCol>
                <a:gridCol w="3894960">
                  <a:extLst>
                    <a:ext uri="{9D8B030D-6E8A-4147-A177-3AD203B41FA5}">
                      <a16:colId xmlns:a16="http://schemas.microsoft.com/office/drawing/2014/main" val="3488179424"/>
                    </a:ext>
                  </a:extLst>
                </a:gridCol>
              </a:tblGrid>
              <a:tr h="943463">
                <a:tc>
                  <a:txBody>
                    <a:bodyPr/>
                    <a:lstStyle/>
                    <a:p>
                      <a:pPr>
                        <a:buNone/>
                      </a:pPr>
                      <a:r>
                        <a:rPr lang="pt-BR" sz="2300" cap="none" spc="0">
                          <a:solidFill>
                            <a:schemeClr val="tx1"/>
                          </a:solidFill>
                        </a:rPr>
                        <a:t>Penalidade</a:t>
                      </a:r>
                    </a:p>
                  </a:txBody>
                  <a:tcPr marL="147754" marR="147754" marT="73876" marB="129146"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tc>
                  <a:txBody>
                    <a:bodyPr/>
                    <a:lstStyle/>
                    <a:p>
                      <a:pPr>
                        <a:buNone/>
                      </a:pPr>
                      <a:r>
                        <a:rPr lang="pt-BR" sz="2300" cap="none" spc="0">
                          <a:solidFill>
                            <a:schemeClr val="tx1"/>
                          </a:solidFill>
                        </a:rPr>
                        <a:t>Fundamento Municipal</a:t>
                      </a:r>
                    </a:p>
                  </a:txBody>
                  <a:tcPr marL="147754" marR="147754" marT="73876" marB="129146"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tc>
                  <a:txBody>
                    <a:bodyPr/>
                    <a:lstStyle/>
                    <a:p>
                      <a:pPr>
                        <a:buNone/>
                      </a:pPr>
                      <a:r>
                        <a:rPr lang="pt-BR" sz="2300" cap="none" spc="0">
                          <a:solidFill>
                            <a:schemeClr val="tx1"/>
                          </a:solidFill>
                        </a:rPr>
                        <a:t>Observações</a:t>
                      </a:r>
                    </a:p>
                  </a:txBody>
                  <a:tcPr marL="147754" marR="147754" marT="73876" marB="129146"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extLst>
                  <a:ext uri="{0D108BD9-81ED-4DB2-BD59-A6C34878D82A}">
                    <a16:rowId xmlns:a16="http://schemas.microsoft.com/office/drawing/2014/main" val="2180903854"/>
                  </a:ext>
                </a:extLst>
              </a:tr>
              <a:tr h="599073">
                <a:tc>
                  <a:txBody>
                    <a:bodyPr/>
                    <a:lstStyle/>
                    <a:p>
                      <a:pPr>
                        <a:buNone/>
                      </a:pPr>
                      <a:r>
                        <a:rPr lang="pt-BR" sz="2300" cap="none" spc="0">
                          <a:solidFill>
                            <a:schemeClr val="tx1"/>
                          </a:solidFill>
                        </a:rPr>
                        <a:t>Advertência</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buNone/>
                      </a:pPr>
                      <a:r>
                        <a:rPr lang="pt-BR" sz="2300" cap="none" spc="0">
                          <a:solidFill>
                            <a:schemeClr val="tx1"/>
                          </a:solidFill>
                        </a:rPr>
                        <a:t>Art. 101</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buNone/>
                      </a:pPr>
                      <a:r>
                        <a:rPr lang="pt-BR" sz="2300" cap="none" spc="0">
                          <a:solidFill>
                            <a:schemeClr val="tx1"/>
                          </a:solidFill>
                        </a:rPr>
                        <a:t>Faltas leves</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540035294"/>
                  </a:ext>
                </a:extLst>
              </a:tr>
              <a:tr h="943463">
                <a:tc>
                  <a:txBody>
                    <a:bodyPr/>
                    <a:lstStyle/>
                    <a:p>
                      <a:pPr>
                        <a:buNone/>
                      </a:pPr>
                      <a:r>
                        <a:rPr lang="pt-BR" sz="2300" cap="none" spc="0">
                          <a:solidFill>
                            <a:schemeClr val="tx1"/>
                          </a:solidFill>
                        </a:rPr>
                        <a:t>Suspensão</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buNone/>
                      </a:pPr>
                      <a:r>
                        <a:rPr lang="pt-BR" sz="2300" cap="none" spc="0">
                          <a:solidFill>
                            <a:schemeClr val="tx1"/>
                          </a:solidFill>
                        </a:rPr>
                        <a:t>Art. 102</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buNone/>
                      </a:pPr>
                      <a:r>
                        <a:rPr lang="pt-BR" sz="2300" cap="none" spc="0">
                          <a:solidFill>
                            <a:schemeClr val="tx1"/>
                          </a:solidFill>
                        </a:rPr>
                        <a:t>Até 90 dias; pode virar multa</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114343644"/>
                  </a:ext>
                </a:extLst>
              </a:tr>
              <a:tr h="943463">
                <a:tc>
                  <a:txBody>
                    <a:bodyPr/>
                    <a:lstStyle/>
                    <a:p>
                      <a:pPr>
                        <a:buNone/>
                      </a:pPr>
                      <a:r>
                        <a:rPr lang="pt-BR" sz="2300" cap="none" spc="0">
                          <a:solidFill>
                            <a:schemeClr val="tx1"/>
                          </a:solidFill>
                        </a:rPr>
                        <a:t>Multa</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buNone/>
                      </a:pPr>
                      <a:r>
                        <a:rPr lang="pt-BR" sz="2300" cap="none" spc="0" dirty="0">
                          <a:solidFill>
                            <a:schemeClr val="tx1"/>
                          </a:solidFill>
                        </a:rPr>
                        <a:t>Art. 102 </a:t>
                      </a:r>
                      <a:r>
                        <a:rPr lang="pt-BR" sz="2300" cap="none" spc="0" dirty="0" err="1">
                          <a:solidFill>
                            <a:schemeClr val="tx1"/>
                          </a:solidFill>
                        </a:rPr>
                        <a:t>p.u</a:t>
                      </a:r>
                      <a:r>
                        <a:rPr lang="pt-BR" sz="2300" cap="none" spc="0" dirty="0">
                          <a:solidFill>
                            <a:schemeClr val="tx1"/>
                          </a:solidFill>
                        </a:rPr>
                        <a:t>.</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buNone/>
                      </a:pPr>
                      <a:r>
                        <a:rPr lang="pt-BR" sz="2300" cap="none" spc="0">
                          <a:solidFill>
                            <a:schemeClr val="tx1"/>
                          </a:solidFill>
                        </a:rPr>
                        <a:t>25% dia; permanece no serviço</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75619923"/>
                  </a:ext>
                </a:extLst>
              </a:tr>
              <a:tr h="599073">
                <a:tc>
                  <a:txBody>
                    <a:bodyPr/>
                    <a:lstStyle/>
                    <a:p>
                      <a:pPr>
                        <a:buNone/>
                      </a:pPr>
                      <a:r>
                        <a:rPr lang="pt-BR" sz="2300" cap="none" spc="0">
                          <a:solidFill>
                            <a:schemeClr val="tx1"/>
                          </a:solidFill>
                        </a:rPr>
                        <a:t>Demissão</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buNone/>
                      </a:pPr>
                      <a:r>
                        <a:rPr lang="pt-BR" sz="2300" cap="none" spc="0">
                          <a:solidFill>
                            <a:schemeClr val="tx1"/>
                          </a:solidFill>
                        </a:rPr>
                        <a:t>Art. 104</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buNone/>
                      </a:pPr>
                      <a:r>
                        <a:rPr lang="pt-BR" sz="2300" cap="none" spc="0">
                          <a:solidFill>
                            <a:schemeClr val="tx1"/>
                          </a:solidFill>
                        </a:rPr>
                        <a:t>Lista taxativa de hipóteses</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818031796"/>
                  </a:ext>
                </a:extLst>
              </a:tr>
              <a:tr h="943463">
                <a:tc>
                  <a:txBody>
                    <a:bodyPr/>
                    <a:lstStyle/>
                    <a:p>
                      <a:pPr>
                        <a:buNone/>
                      </a:pPr>
                      <a:r>
                        <a:rPr lang="pt-BR" sz="2300" cap="none" spc="0">
                          <a:solidFill>
                            <a:schemeClr val="tx1"/>
                          </a:solidFill>
                        </a:rPr>
                        <a:t>Destituição função/confiança</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buNone/>
                      </a:pPr>
                      <a:r>
                        <a:rPr lang="pt-BR" sz="2300" cap="none" spc="0">
                          <a:solidFill>
                            <a:schemeClr val="tx1"/>
                          </a:solidFill>
                        </a:rPr>
                        <a:t>Art. 104 §3º</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buNone/>
                      </a:pPr>
                      <a:r>
                        <a:rPr lang="pt-BR" sz="2300" cap="none" spc="0">
                          <a:solidFill>
                            <a:schemeClr val="tx1"/>
                          </a:solidFill>
                        </a:rPr>
                        <a:t>Consequência da demissão</a:t>
                      </a:r>
                    </a:p>
                  </a:txBody>
                  <a:tcPr marL="147754" marR="147754" marT="73876" marB="129146"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657958463"/>
                  </a:ext>
                </a:extLst>
              </a:tr>
              <a:tr h="599073">
                <a:tc>
                  <a:txBody>
                    <a:bodyPr/>
                    <a:lstStyle/>
                    <a:p>
                      <a:pPr>
                        <a:buNone/>
                      </a:pPr>
                      <a:r>
                        <a:rPr lang="pt-BR" sz="2300" cap="none" spc="0">
                          <a:solidFill>
                            <a:schemeClr val="tx1"/>
                          </a:solidFill>
                        </a:rPr>
                        <a:t>Repreensão</a:t>
                      </a:r>
                    </a:p>
                  </a:txBody>
                  <a:tcPr marL="147754" marR="147754" marT="73876" marB="129146"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buNone/>
                      </a:pPr>
                      <a:r>
                        <a:rPr lang="pt-BR" sz="2300" cap="none" spc="0">
                          <a:solidFill>
                            <a:schemeClr val="tx1"/>
                          </a:solidFill>
                        </a:rPr>
                        <a:t>(implícita)</a:t>
                      </a:r>
                    </a:p>
                  </a:txBody>
                  <a:tcPr marL="147754" marR="147754" marT="73876" marB="129146"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buNone/>
                      </a:pPr>
                      <a:r>
                        <a:rPr lang="pt-BR" sz="2300" cap="none" spc="0" dirty="0">
                          <a:solidFill>
                            <a:schemeClr val="tx1"/>
                          </a:solidFill>
                        </a:rPr>
                        <a:t>Ato de advertência formal</a:t>
                      </a:r>
                    </a:p>
                  </a:txBody>
                  <a:tcPr marL="147754" marR="147754" marT="73876" marB="129146"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3536928449"/>
                  </a:ext>
                </a:extLst>
              </a:tr>
            </a:tbl>
          </a:graphicData>
        </a:graphic>
      </p:graphicFrame>
    </p:spTree>
    <p:extLst>
      <p:ext uri="{BB962C8B-B14F-4D97-AF65-F5344CB8AC3E}">
        <p14:creationId xmlns:p14="http://schemas.microsoft.com/office/powerpoint/2010/main" val="1487540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E2D6FB21-EA81-A0DD-7A2A-E7B0A275EE26}"/>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7390ACB7-F40B-EDBE-1B46-E53CA2565F2D}"/>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AF8A7CCC-E997-4C37-A02D-82BC6762E839}"/>
              </a:ext>
            </a:extLst>
          </p:cNvPr>
          <p:cNvSpPr txBox="1"/>
          <p:nvPr/>
        </p:nvSpPr>
        <p:spPr>
          <a:xfrm>
            <a:off x="1371599" y="942109"/>
            <a:ext cx="9642765" cy="5447645"/>
          </a:xfrm>
          <a:prstGeom prst="rect">
            <a:avLst/>
          </a:prstGeom>
          <a:noFill/>
        </p:spPr>
        <p:txBody>
          <a:bodyPr wrap="square">
            <a:spAutoFit/>
          </a:bodyPr>
          <a:lstStyle/>
          <a:p>
            <a:r>
              <a:rPr lang="pt-BR" sz="2200" b="1" dirty="0"/>
              <a:t>9. Prisão Administrativa</a:t>
            </a:r>
          </a:p>
          <a:p>
            <a:endParaRPr lang="pt-BR" sz="2200" b="1" dirty="0"/>
          </a:p>
          <a:p>
            <a:r>
              <a:rPr lang="pt-BR" sz="2200" dirty="0"/>
              <a:t>❌ </a:t>
            </a:r>
            <a:r>
              <a:rPr lang="pt-BR" sz="2200" b="1" dirty="0"/>
              <a:t>Não existe na lei municipal nem é permitida pelo ordenamento jurídico atual.</a:t>
            </a:r>
            <a:endParaRPr lang="pt-BR" sz="2200" dirty="0"/>
          </a:p>
          <a:p>
            <a:r>
              <a:rPr lang="pt-BR" sz="2200" dirty="0"/>
              <a:t>Foi abolida no regime civil; só existe prisão administrativa em direito militar.</a:t>
            </a:r>
          </a:p>
          <a:p>
            <a:endParaRPr lang="pt-BR" sz="2200" dirty="0"/>
          </a:p>
          <a:p>
            <a:r>
              <a:rPr lang="pt-BR" sz="2200" dirty="0"/>
              <a:t>Prisão administrativa para civil é inconstitucional e proibida.</a:t>
            </a:r>
          </a:p>
          <a:p>
            <a:endParaRPr lang="pt-BR" sz="2200" dirty="0"/>
          </a:p>
          <a:p>
            <a:endParaRPr lang="pt-BR" sz="2200" dirty="0"/>
          </a:p>
          <a:p>
            <a:r>
              <a:rPr lang="pt-BR" sz="2200" b="1" dirty="0"/>
              <a:t>10. Suspensão Preventiva</a:t>
            </a:r>
          </a:p>
          <a:p>
            <a:r>
              <a:rPr lang="pt-BR" sz="2200" b="1" dirty="0"/>
              <a:t>Natureza:</a:t>
            </a:r>
            <a:r>
              <a:rPr lang="pt-BR" sz="2200" dirty="0"/>
              <a:t> medida cautelar, não punitiva.</a:t>
            </a:r>
          </a:p>
          <a:p>
            <a:r>
              <a:rPr lang="pt-BR" sz="2200" b="1" dirty="0"/>
              <a:t>Lei Municipal:</a:t>
            </a:r>
            <a:r>
              <a:rPr lang="pt-BR" sz="2200" dirty="0"/>
              <a:t> art. 110</a:t>
            </a:r>
          </a:p>
          <a:p>
            <a:r>
              <a:rPr lang="pt-BR" sz="2200" dirty="0"/>
              <a:t>Objetivo: evitar interferência na apuração</a:t>
            </a:r>
          </a:p>
          <a:p>
            <a:r>
              <a:rPr lang="pt-BR" sz="2200" dirty="0"/>
              <a:t>Até </a:t>
            </a:r>
            <a:r>
              <a:rPr lang="pt-BR" sz="2200" b="1" dirty="0"/>
              <a:t>60 dias</a:t>
            </a:r>
            <a:endParaRPr lang="pt-BR" sz="2200" dirty="0"/>
          </a:p>
          <a:p>
            <a:r>
              <a:rPr lang="pt-BR" sz="2200" dirty="0"/>
              <a:t>Prorrogável uma vez</a:t>
            </a:r>
          </a:p>
          <a:p>
            <a:r>
              <a:rPr lang="pt-BR" sz="2200" b="1" dirty="0"/>
              <a:t>Com remuneração</a:t>
            </a:r>
            <a:endParaRPr lang="pt-BR" sz="2200" dirty="0"/>
          </a:p>
          <a:p>
            <a:endParaRPr lang="pt-BR" dirty="0"/>
          </a:p>
        </p:txBody>
      </p:sp>
    </p:spTree>
    <p:extLst>
      <p:ext uri="{BB962C8B-B14F-4D97-AF65-F5344CB8AC3E}">
        <p14:creationId xmlns:p14="http://schemas.microsoft.com/office/powerpoint/2010/main" val="3251814172"/>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553E6BC-4C51-734F-9BBD-2943BDEE9EBA}"/>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4419120D-1201-586C-B035-56A64AADE228}"/>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CF90892E-69A1-E6A3-964B-83DDA6C49747}"/>
              </a:ext>
            </a:extLst>
          </p:cNvPr>
          <p:cNvSpPr txBox="1"/>
          <p:nvPr/>
        </p:nvSpPr>
        <p:spPr>
          <a:xfrm>
            <a:off x="1371600" y="942109"/>
            <a:ext cx="8954616" cy="5724644"/>
          </a:xfrm>
          <a:prstGeom prst="rect">
            <a:avLst/>
          </a:prstGeom>
          <a:noFill/>
        </p:spPr>
        <p:txBody>
          <a:bodyPr wrap="square">
            <a:spAutoFit/>
          </a:bodyPr>
          <a:lstStyle/>
          <a:p>
            <a:r>
              <a:rPr lang="pt-BR" sz="2200" b="1" dirty="0"/>
              <a:t>11. Revisão do Processo Administrativo</a:t>
            </a:r>
          </a:p>
          <a:p>
            <a:endParaRPr lang="pt-BR" sz="2200" b="1" dirty="0"/>
          </a:p>
          <a:p>
            <a:r>
              <a:rPr lang="pt-BR" sz="2200" dirty="0"/>
              <a:t>O processo disciplinar pode ser revisto quando surgirem </a:t>
            </a:r>
            <a:r>
              <a:rPr lang="pt-BR" sz="2200" b="1" dirty="0"/>
              <a:t>fatos novos</a:t>
            </a:r>
            <a:r>
              <a:rPr lang="pt-BR" sz="2200" dirty="0"/>
              <a:t> que possam comprovar inocência ou inadequação da penalidade.</a:t>
            </a:r>
          </a:p>
          <a:p>
            <a:r>
              <a:rPr lang="pt-BR" sz="2200" b="1" dirty="0"/>
              <a:t>Lei Municipal:</a:t>
            </a:r>
            <a:r>
              <a:rPr lang="pt-BR" sz="2200" dirty="0"/>
              <a:t> </a:t>
            </a:r>
            <a:r>
              <a:rPr lang="pt-BR" sz="2200" dirty="0" err="1"/>
              <a:t>arts</a:t>
            </a:r>
            <a:r>
              <a:rPr lang="pt-BR" sz="2200" dirty="0"/>
              <a:t>. 138 a 146</a:t>
            </a:r>
          </a:p>
          <a:p>
            <a:endParaRPr lang="pt-BR" sz="2200" dirty="0"/>
          </a:p>
          <a:p>
            <a:r>
              <a:rPr lang="pt-BR" sz="2200" b="1" dirty="0"/>
              <a:t>Características:</a:t>
            </a:r>
          </a:p>
          <a:p>
            <a:endParaRPr lang="pt-BR" sz="2200" dirty="0"/>
          </a:p>
          <a:p>
            <a:pPr marL="742950" lvl="1" indent="-285750">
              <a:buFont typeface="Wingdings" panose="05000000000000000000" pitchFamily="2" charset="2"/>
              <a:buChar char="Ø"/>
            </a:pPr>
            <a:r>
              <a:rPr lang="pt-BR" sz="2200" dirty="0"/>
              <a:t>Pode ser requerida </a:t>
            </a:r>
            <a:r>
              <a:rPr lang="pt-BR" sz="2200" b="1" dirty="0"/>
              <a:t>a qualquer tempo</a:t>
            </a:r>
            <a:endParaRPr lang="pt-BR" sz="2200" dirty="0"/>
          </a:p>
          <a:p>
            <a:pPr marL="742950" lvl="1" indent="-285750">
              <a:buFont typeface="Wingdings" panose="05000000000000000000" pitchFamily="2" charset="2"/>
              <a:buChar char="Ø"/>
            </a:pPr>
            <a:r>
              <a:rPr lang="pt-BR" sz="2200" dirty="0"/>
              <a:t>Pode ser feita de ofício</a:t>
            </a:r>
          </a:p>
          <a:p>
            <a:pPr marL="742950" lvl="1" indent="-285750">
              <a:buFont typeface="Wingdings" panose="05000000000000000000" pitchFamily="2" charset="2"/>
              <a:buChar char="Ø"/>
            </a:pPr>
            <a:r>
              <a:rPr lang="pt-BR" sz="2200" dirty="0"/>
              <a:t>Família pode pedir (morte/ausência/incapacidade)</a:t>
            </a:r>
          </a:p>
          <a:p>
            <a:pPr marL="742950" lvl="1" indent="-285750">
              <a:buFont typeface="Wingdings" panose="05000000000000000000" pitchFamily="2" charset="2"/>
              <a:buChar char="Ø"/>
            </a:pPr>
            <a:r>
              <a:rPr lang="pt-BR" sz="2200" dirty="0"/>
              <a:t>Não pode agravar a penalidade</a:t>
            </a:r>
          </a:p>
          <a:p>
            <a:pPr marL="742950" lvl="1" indent="-285750">
              <a:buFont typeface="Wingdings" panose="05000000000000000000" pitchFamily="2" charset="2"/>
              <a:buChar char="Ø"/>
            </a:pPr>
            <a:r>
              <a:rPr lang="pt-BR" sz="2200" dirty="0"/>
              <a:t>Comissão tem </a:t>
            </a:r>
            <a:r>
              <a:rPr lang="pt-BR" sz="2200" b="1" dirty="0"/>
              <a:t>60 + 60 dias</a:t>
            </a:r>
            <a:endParaRPr lang="pt-BR" sz="2200" dirty="0"/>
          </a:p>
          <a:p>
            <a:pPr marL="742950" lvl="1" indent="-285750">
              <a:buFont typeface="Wingdings" panose="05000000000000000000" pitchFamily="2" charset="2"/>
              <a:buChar char="Ø"/>
            </a:pPr>
            <a:r>
              <a:rPr lang="pt-BR" sz="2200" dirty="0"/>
              <a:t>Julgamento em </a:t>
            </a:r>
            <a:r>
              <a:rPr lang="pt-BR" sz="2200" b="1" dirty="0"/>
              <a:t>30 dias</a:t>
            </a:r>
            <a:endParaRPr lang="pt-BR" sz="2200" dirty="0"/>
          </a:p>
          <a:p>
            <a:br>
              <a:rPr lang="pt-BR" dirty="0"/>
            </a:br>
            <a:endParaRPr lang="pt-BR" dirty="0"/>
          </a:p>
          <a:p>
            <a:endParaRPr lang="pt-BR" sz="2200" b="0" i="0" dirty="0">
              <a:effectLst/>
            </a:endParaRPr>
          </a:p>
        </p:txBody>
      </p:sp>
    </p:spTree>
    <p:extLst>
      <p:ext uri="{BB962C8B-B14F-4D97-AF65-F5344CB8AC3E}">
        <p14:creationId xmlns:p14="http://schemas.microsoft.com/office/powerpoint/2010/main" val="11713873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10">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Imagem 3">
            <a:extLst>
              <a:ext uri="{FF2B5EF4-FFF2-40B4-BE49-F238E27FC236}">
                <a16:creationId xmlns:a16="http://schemas.microsoft.com/office/drawing/2014/main" id="{BF8A8E04-A36E-C361-4760-EC27011B1F1C}"/>
              </a:ext>
            </a:extLst>
          </p:cNvPr>
          <p:cNvPicPr>
            <a:picLocks noChangeAspect="1"/>
          </p:cNvPicPr>
          <p:nvPr/>
        </p:nvPicPr>
        <p:blipFill>
          <a:blip r:embed="rId3"/>
          <a:stretch>
            <a:fillRect/>
          </a:stretch>
        </p:blipFill>
        <p:spPr>
          <a:xfrm>
            <a:off x="3760904" y="361553"/>
            <a:ext cx="4670192" cy="5521117"/>
          </a:xfrm>
          <a:prstGeom prst="rect">
            <a:avLst/>
          </a:prstGeom>
        </p:spPr>
      </p:pic>
      <p:sp>
        <p:nvSpPr>
          <p:cNvPr id="3" name="Título 1"/>
          <p:cNvSpPr txBox="1">
            <a:spLocks/>
          </p:cNvSpPr>
          <p:nvPr/>
        </p:nvSpPr>
        <p:spPr>
          <a:xfrm>
            <a:off x="2080002" y="772094"/>
            <a:ext cx="8031996" cy="5465219"/>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sz="3000" dirty="0">
              <a:latin typeface="NewsGoth BT" panose="020B0503020203020204" pitchFamily="34" charset="0"/>
            </a:endParaRPr>
          </a:p>
        </p:txBody>
      </p:sp>
    </p:spTree>
    <p:extLst>
      <p:ext uri="{BB962C8B-B14F-4D97-AF65-F5344CB8AC3E}">
        <p14:creationId xmlns:p14="http://schemas.microsoft.com/office/powerpoint/2010/main" val="384175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EDE27EFE-A1B3-7846-8454-0B3D546B533A}"/>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71B77710-DA88-BAEA-1034-0B48C44A3F5F}"/>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D0C26C5D-8FAB-FF9A-82BA-464A03F4A30D}"/>
              </a:ext>
            </a:extLst>
          </p:cNvPr>
          <p:cNvSpPr txBox="1"/>
          <p:nvPr/>
        </p:nvSpPr>
        <p:spPr>
          <a:xfrm>
            <a:off x="1371600" y="942109"/>
            <a:ext cx="8954616" cy="369332"/>
          </a:xfrm>
          <a:prstGeom prst="rect">
            <a:avLst/>
          </a:prstGeom>
          <a:noFill/>
        </p:spPr>
        <p:txBody>
          <a:bodyPr wrap="square">
            <a:spAutoFit/>
          </a:bodyPr>
          <a:lstStyle/>
          <a:p>
            <a:r>
              <a:rPr lang="pt-BR" b="1"/>
              <a:t>Revisão do Processo Administrativo</a:t>
            </a:r>
            <a:endParaRPr lang="pt-BR" sz="2200" b="0" i="0" dirty="0">
              <a:effectLst/>
            </a:endParaRPr>
          </a:p>
        </p:txBody>
      </p:sp>
      <p:graphicFrame>
        <p:nvGraphicFramePr>
          <p:cNvPr id="2" name="Tabela 1">
            <a:extLst>
              <a:ext uri="{FF2B5EF4-FFF2-40B4-BE49-F238E27FC236}">
                <a16:creationId xmlns:a16="http://schemas.microsoft.com/office/drawing/2014/main" id="{44E4B978-8A53-A7E1-E6D6-5BA568AD0E79}"/>
              </a:ext>
            </a:extLst>
          </p:cNvPr>
          <p:cNvGraphicFramePr>
            <a:graphicFrameLocks noGrp="1"/>
          </p:cNvGraphicFramePr>
          <p:nvPr>
            <p:extLst>
              <p:ext uri="{D42A27DB-BD31-4B8C-83A1-F6EECF244321}">
                <p14:modId xmlns:p14="http://schemas.microsoft.com/office/powerpoint/2010/main" val="3678208395"/>
              </p:ext>
            </p:extLst>
          </p:nvPr>
        </p:nvGraphicFramePr>
        <p:xfrm>
          <a:off x="1119673" y="2721134"/>
          <a:ext cx="10234127" cy="2560320"/>
        </p:xfrm>
        <a:graphic>
          <a:graphicData uri="http://schemas.openxmlformats.org/drawingml/2006/table">
            <a:tbl>
              <a:tblPr/>
              <a:tblGrid>
                <a:gridCol w="3760237">
                  <a:extLst>
                    <a:ext uri="{9D8B030D-6E8A-4147-A177-3AD203B41FA5}">
                      <a16:colId xmlns:a16="http://schemas.microsoft.com/office/drawing/2014/main" val="493939264"/>
                    </a:ext>
                  </a:extLst>
                </a:gridCol>
                <a:gridCol w="6473890">
                  <a:extLst>
                    <a:ext uri="{9D8B030D-6E8A-4147-A177-3AD203B41FA5}">
                      <a16:colId xmlns:a16="http://schemas.microsoft.com/office/drawing/2014/main" val="1014996290"/>
                    </a:ext>
                  </a:extLst>
                </a:gridCol>
              </a:tblGrid>
              <a:tr h="0">
                <a:tc>
                  <a:txBody>
                    <a:bodyPr/>
                    <a:lstStyle/>
                    <a:p>
                      <a:pPr>
                        <a:buNone/>
                      </a:pPr>
                      <a:r>
                        <a:rPr lang="pt-BR"/>
                        <a:t>Item</a:t>
                      </a:r>
                    </a:p>
                  </a:txBody>
                  <a:tcPr anchor="ctr">
                    <a:lnL>
                      <a:noFill/>
                    </a:lnL>
                    <a:lnR>
                      <a:noFill/>
                    </a:lnR>
                    <a:lnT>
                      <a:noFill/>
                    </a:lnT>
                    <a:lnB>
                      <a:noFill/>
                    </a:lnB>
                    <a:noFill/>
                  </a:tcPr>
                </a:tc>
                <a:tc>
                  <a:txBody>
                    <a:bodyPr/>
                    <a:lstStyle/>
                    <a:p>
                      <a:pPr>
                        <a:buNone/>
                      </a:pPr>
                      <a:r>
                        <a:rPr lang="pt-BR" dirty="0"/>
                        <a:t>Regras</a:t>
                      </a:r>
                    </a:p>
                  </a:txBody>
                  <a:tcPr anchor="ctr">
                    <a:lnL>
                      <a:noFill/>
                    </a:lnL>
                    <a:lnR>
                      <a:noFill/>
                    </a:lnR>
                    <a:lnT>
                      <a:noFill/>
                    </a:lnT>
                    <a:lnB>
                      <a:noFill/>
                    </a:lnB>
                    <a:noFill/>
                  </a:tcPr>
                </a:tc>
                <a:extLst>
                  <a:ext uri="{0D108BD9-81ED-4DB2-BD59-A6C34878D82A}">
                    <a16:rowId xmlns:a16="http://schemas.microsoft.com/office/drawing/2014/main" val="2395439309"/>
                  </a:ext>
                </a:extLst>
              </a:tr>
              <a:tr h="0">
                <a:tc>
                  <a:txBody>
                    <a:bodyPr/>
                    <a:lstStyle/>
                    <a:p>
                      <a:pPr>
                        <a:buNone/>
                      </a:pPr>
                      <a:r>
                        <a:rPr lang="pt-BR" b="1" dirty="0"/>
                        <a:t>Momento</a:t>
                      </a:r>
                    </a:p>
                  </a:txBody>
                  <a:tcPr anchor="ctr">
                    <a:lnL>
                      <a:noFill/>
                    </a:lnL>
                    <a:lnR>
                      <a:noFill/>
                    </a:lnR>
                    <a:lnT>
                      <a:noFill/>
                    </a:lnT>
                    <a:lnB>
                      <a:noFill/>
                    </a:lnB>
                    <a:noFill/>
                  </a:tcPr>
                </a:tc>
                <a:tc>
                  <a:txBody>
                    <a:bodyPr/>
                    <a:lstStyle/>
                    <a:p>
                      <a:pPr>
                        <a:buNone/>
                      </a:pPr>
                      <a:r>
                        <a:rPr lang="pt-BR" dirty="0"/>
                        <a:t>A qualquer tempo</a:t>
                      </a:r>
                    </a:p>
                  </a:txBody>
                  <a:tcPr anchor="ctr">
                    <a:lnL>
                      <a:noFill/>
                    </a:lnL>
                    <a:lnR>
                      <a:noFill/>
                    </a:lnR>
                    <a:lnT>
                      <a:noFill/>
                    </a:lnT>
                    <a:lnB>
                      <a:noFill/>
                    </a:lnB>
                    <a:noFill/>
                  </a:tcPr>
                </a:tc>
                <a:extLst>
                  <a:ext uri="{0D108BD9-81ED-4DB2-BD59-A6C34878D82A}">
                    <a16:rowId xmlns:a16="http://schemas.microsoft.com/office/drawing/2014/main" val="1389573694"/>
                  </a:ext>
                </a:extLst>
              </a:tr>
              <a:tr h="0">
                <a:tc>
                  <a:txBody>
                    <a:bodyPr/>
                    <a:lstStyle/>
                    <a:p>
                      <a:pPr>
                        <a:buNone/>
                      </a:pPr>
                      <a:r>
                        <a:rPr lang="pt-BR" b="1" dirty="0"/>
                        <a:t>Iniciativa</a:t>
                      </a:r>
                    </a:p>
                  </a:txBody>
                  <a:tcPr anchor="ctr">
                    <a:lnL>
                      <a:noFill/>
                    </a:lnL>
                    <a:lnR>
                      <a:noFill/>
                    </a:lnR>
                    <a:lnT>
                      <a:noFill/>
                    </a:lnT>
                    <a:lnB>
                      <a:noFill/>
                    </a:lnB>
                    <a:noFill/>
                  </a:tcPr>
                </a:tc>
                <a:tc>
                  <a:txBody>
                    <a:bodyPr/>
                    <a:lstStyle/>
                    <a:p>
                      <a:pPr>
                        <a:buNone/>
                      </a:pPr>
                      <a:r>
                        <a:rPr lang="pt-BR" dirty="0"/>
                        <a:t>Servidor, família, curador ou Administração</a:t>
                      </a:r>
                    </a:p>
                  </a:txBody>
                  <a:tcPr anchor="ctr">
                    <a:lnL>
                      <a:noFill/>
                    </a:lnL>
                    <a:lnR>
                      <a:noFill/>
                    </a:lnR>
                    <a:lnT>
                      <a:noFill/>
                    </a:lnT>
                    <a:lnB>
                      <a:noFill/>
                    </a:lnB>
                    <a:noFill/>
                  </a:tcPr>
                </a:tc>
                <a:extLst>
                  <a:ext uri="{0D108BD9-81ED-4DB2-BD59-A6C34878D82A}">
                    <a16:rowId xmlns:a16="http://schemas.microsoft.com/office/drawing/2014/main" val="3264989903"/>
                  </a:ext>
                </a:extLst>
              </a:tr>
              <a:tr h="0">
                <a:tc>
                  <a:txBody>
                    <a:bodyPr/>
                    <a:lstStyle/>
                    <a:p>
                      <a:pPr>
                        <a:buNone/>
                      </a:pPr>
                      <a:r>
                        <a:rPr lang="pt-BR" b="1" dirty="0"/>
                        <a:t>Prova</a:t>
                      </a:r>
                    </a:p>
                  </a:txBody>
                  <a:tcPr anchor="ctr">
                    <a:lnL>
                      <a:noFill/>
                    </a:lnL>
                    <a:lnR>
                      <a:noFill/>
                    </a:lnR>
                    <a:lnT>
                      <a:noFill/>
                    </a:lnT>
                    <a:lnB>
                      <a:noFill/>
                    </a:lnB>
                    <a:noFill/>
                  </a:tcPr>
                </a:tc>
                <a:tc>
                  <a:txBody>
                    <a:bodyPr/>
                    <a:lstStyle/>
                    <a:p>
                      <a:pPr>
                        <a:buNone/>
                      </a:pPr>
                      <a:r>
                        <a:rPr lang="pt-BR"/>
                        <a:t>Ônus do requerente (art. 139)</a:t>
                      </a:r>
                    </a:p>
                  </a:txBody>
                  <a:tcPr anchor="ctr">
                    <a:lnL>
                      <a:noFill/>
                    </a:lnL>
                    <a:lnR>
                      <a:noFill/>
                    </a:lnR>
                    <a:lnT>
                      <a:noFill/>
                    </a:lnT>
                    <a:lnB>
                      <a:noFill/>
                    </a:lnB>
                    <a:noFill/>
                  </a:tcPr>
                </a:tc>
                <a:extLst>
                  <a:ext uri="{0D108BD9-81ED-4DB2-BD59-A6C34878D82A}">
                    <a16:rowId xmlns:a16="http://schemas.microsoft.com/office/drawing/2014/main" val="1774572338"/>
                  </a:ext>
                </a:extLst>
              </a:tr>
              <a:tr h="0">
                <a:tc>
                  <a:txBody>
                    <a:bodyPr/>
                    <a:lstStyle/>
                    <a:p>
                      <a:pPr>
                        <a:buNone/>
                      </a:pPr>
                      <a:r>
                        <a:rPr lang="pt-BR" b="1" dirty="0"/>
                        <a:t>Prazo comissão</a:t>
                      </a:r>
                    </a:p>
                  </a:txBody>
                  <a:tcPr anchor="ctr">
                    <a:lnL>
                      <a:noFill/>
                    </a:lnL>
                    <a:lnR>
                      <a:noFill/>
                    </a:lnR>
                    <a:lnT>
                      <a:noFill/>
                    </a:lnT>
                    <a:lnB>
                      <a:noFill/>
                    </a:lnB>
                    <a:noFill/>
                  </a:tcPr>
                </a:tc>
                <a:tc>
                  <a:txBody>
                    <a:bodyPr/>
                    <a:lstStyle/>
                    <a:p>
                      <a:pPr>
                        <a:buNone/>
                      </a:pPr>
                      <a:r>
                        <a:rPr lang="pt-BR"/>
                        <a:t>60 + 60</a:t>
                      </a:r>
                    </a:p>
                  </a:txBody>
                  <a:tcPr anchor="ctr">
                    <a:lnL>
                      <a:noFill/>
                    </a:lnL>
                    <a:lnR>
                      <a:noFill/>
                    </a:lnR>
                    <a:lnT>
                      <a:noFill/>
                    </a:lnT>
                    <a:lnB>
                      <a:noFill/>
                    </a:lnB>
                    <a:noFill/>
                  </a:tcPr>
                </a:tc>
                <a:extLst>
                  <a:ext uri="{0D108BD9-81ED-4DB2-BD59-A6C34878D82A}">
                    <a16:rowId xmlns:a16="http://schemas.microsoft.com/office/drawing/2014/main" val="56454023"/>
                  </a:ext>
                </a:extLst>
              </a:tr>
              <a:tr h="0">
                <a:tc>
                  <a:txBody>
                    <a:bodyPr/>
                    <a:lstStyle/>
                    <a:p>
                      <a:pPr>
                        <a:buNone/>
                      </a:pPr>
                      <a:r>
                        <a:rPr lang="pt-BR" b="1" dirty="0"/>
                        <a:t>Julgamento</a:t>
                      </a:r>
                    </a:p>
                  </a:txBody>
                  <a:tcPr anchor="ctr">
                    <a:lnL>
                      <a:noFill/>
                    </a:lnL>
                    <a:lnR>
                      <a:noFill/>
                    </a:lnR>
                    <a:lnT>
                      <a:noFill/>
                    </a:lnT>
                    <a:lnB>
                      <a:noFill/>
                    </a:lnB>
                    <a:noFill/>
                  </a:tcPr>
                </a:tc>
                <a:tc>
                  <a:txBody>
                    <a:bodyPr/>
                    <a:lstStyle/>
                    <a:p>
                      <a:pPr>
                        <a:buNone/>
                      </a:pPr>
                      <a:r>
                        <a:rPr lang="pt-BR"/>
                        <a:t>30 dias</a:t>
                      </a:r>
                    </a:p>
                  </a:txBody>
                  <a:tcPr anchor="ctr">
                    <a:lnL>
                      <a:noFill/>
                    </a:lnL>
                    <a:lnR>
                      <a:noFill/>
                    </a:lnR>
                    <a:lnT>
                      <a:noFill/>
                    </a:lnT>
                    <a:lnB>
                      <a:noFill/>
                    </a:lnB>
                    <a:noFill/>
                  </a:tcPr>
                </a:tc>
                <a:extLst>
                  <a:ext uri="{0D108BD9-81ED-4DB2-BD59-A6C34878D82A}">
                    <a16:rowId xmlns:a16="http://schemas.microsoft.com/office/drawing/2014/main" val="3941614616"/>
                  </a:ext>
                </a:extLst>
              </a:tr>
              <a:tr h="0">
                <a:tc>
                  <a:txBody>
                    <a:bodyPr/>
                    <a:lstStyle/>
                    <a:p>
                      <a:pPr>
                        <a:buNone/>
                      </a:pPr>
                      <a:r>
                        <a:rPr lang="pt-BR" b="1" dirty="0"/>
                        <a:t>Resultado</a:t>
                      </a:r>
                    </a:p>
                  </a:txBody>
                  <a:tcPr anchor="ctr">
                    <a:lnL>
                      <a:noFill/>
                    </a:lnL>
                    <a:lnR>
                      <a:noFill/>
                    </a:lnR>
                    <a:lnT>
                      <a:noFill/>
                    </a:lnT>
                    <a:lnB>
                      <a:noFill/>
                    </a:lnB>
                    <a:noFill/>
                  </a:tcPr>
                </a:tc>
                <a:tc>
                  <a:txBody>
                    <a:bodyPr/>
                    <a:lstStyle/>
                    <a:p>
                      <a:pPr>
                        <a:buNone/>
                      </a:pPr>
                      <a:r>
                        <a:rPr lang="pt-BR" dirty="0"/>
                        <a:t>Pode anular e restabelecer direitos</a:t>
                      </a:r>
                    </a:p>
                  </a:txBody>
                  <a:tcPr anchor="ctr">
                    <a:lnL>
                      <a:noFill/>
                    </a:lnL>
                    <a:lnR>
                      <a:noFill/>
                    </a:lnR>
                    <a:lnT>
                      <a:noFill/>
                    </a:lnT>
                    <a:lnB>
                      <a:noFill/>
                    </a:lnB>
                    <a:noFill/>
                  </a:tcPr>
                </a:tc>
                <a:extLst>
                  <a:ext uri="{0D108BD9-81ED-4DB2-BD59-A6C34878D82A}">
                    <a16:rowId xmlns:a16="http://schemas.microsoft.com/office/drawing/2014/main" val="1477629622"/>
                  </a:ext>
                </a:extLst>
              </a:tr>
            </a:tbl>
          </a:graphicData>
        </a:graphic>
      </p:graphicFrame>
      <p:sp>
        <p:nvSpPr>
          <p:cNvPr id="3" name="Seta: para a Direita 2">
            <a:extLst>
              <a:ext uri="{FF2B5EF4-FFF2-40B4-BE49-F238E27FC236}">
                <a16:creationId xmlns:a16="http://schemas.microsoft.com/office/drawing/2014/main" id="{09A489B2-770A-040C-902E-78D8461F303F}"/>
              </a:ext>
            </a:extLst>
          </p:cNvPr>
          <p:cNvSpPr/>
          <p:nvPr/>
        </p:nvSpPr>
        <p:spPr>
          <a:xfrm>
            <a:off x="3205424" y="3144417"/>
            <a:ext cx="793820"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eta: para a Direita 3">
            <a:extLst>
              <a:ext uri="{FF2B5EF4-FFF2-40B4-BE49-F238E27FC236}">
                <a16:creationId xmlns:a16="http://schemas.microsoft.com/office/drawing/2014/main" id="{BF765A26-4963-FF38-97F6-3E6C4650FC38}"/>
              </a:ext>
            </a:extLst>
          </p:cNvPr>
          <p:cNvSpPr/>
          <p:nvPr/>
        </p:nvSpPr>
        <p:spPr>
          <a:xfrm>
            <a:off x="3205424" y="3461305"/>
            <a:ext cx="793820"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a:extLst>
              <a:ext uri="{FF2B5EF4-FFF2-40B4-BE49-F238E27FC236}">
                <a16:creationId xmlns:a16="http://schemas.microsoft.com/office/drawing/2014/main" id="{FBFA4522-83F0-8C9B-B71B-6155AB200D06}"/>
              </a:ext>
            </a:extLst>
          </p:cNvPr>
          <p:cNvSpPr/>
          <p:nvPr/>
        </p:nvSpPr>
        <p:spPr>
          <a:xfrm>
            <a:off x="3206142" y="3829310"/>
            <a:ext cx="793820"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a:extLst>
              <a:ext uri="{FF2B5EF4-FFF2-40B4-BE49-F238E27FC236}">
                <a16:creationId xmlns:a16="http://schemas.microsoft.com/office/drawing/2014/main" id="{97F2EE7E-D8F0-01FA-A805-886E292515C8}"/>
              </a:ext>
            </a:extLst>
          </p:cNvPr>
          <p:cNvSpPr/>
          <p:nvPr/>
        </p:nvSpPr>
        <p:spPr>
          <a:xfrm>
            <a:off x="3205424" y="4212438"/>
            <a:ext cx="793820"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a Direita 7">
            <a:extLst>
              <a:ext uri="{FF2B5EF4-FFF2-40B4-BE49-F238E27FC236}">
                <a16:creationId xmlns:a16="http://schemas.microsoft.com/office/drawing/2014/main" id="{460862FA-D8E0-F714-ED91-4F00267F0927}"/>
              </a:ext>
            </a:extLst>
          </p:cNvPr>
          <p:cNvSpPr/>
          <p:nvPr/>
        </p:nvSpPr>
        <p:spPr>
          <a:xfrm>
            <a:off x="3205424" y="4561804"/>
            <a:ext cx="793820"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a:extLst>
              <a:ext uri="{FF2B5EF4-FFF2-40B4-BE49-F238E27FC236}">
                <a16:creationId xmlns:a16="http://schemas.microsoft.com/office/drawing/2014/main" id="{D7D697AA-72C9-C38A-1B08-48A21E119E54}"/>
              </a:ext>
            </a:extLst>
          </p:cNvPr>
          <p:cNvSpPr/>
          <p:nvPr/>
        </p:nvSpPr>
        <p:spPr>
          <a:xfrm>
            <a:off x="3205424" y="4935756"/>
            <a:ext cx="793820"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id="{C0328750-41D7-8D91-BC0E-8C6AD399D5C2}"/>
              </a:ext>
            </a:extLst>
          </p:cNvPr>
          <p:cNvPicPr>
            <a:picLocks noChangeAspect="1"/>
          </p:cNvPicPr>
          <p:nvPr/>
        </p:nvPicPr>
        <p:blipFill>
          <a:blip r:embed="rId5"/>
          <a:stretch>
            <a:fillRect/>
          </a:stretch>
        </p:blipFill>
        <p:spPr>
          <a:xfrm>
            <a:off x="9088564" y="720605"/>
            <a:ext cx="1731836" cy="1388113"/>
          </a:xfrm>
          <a:prstGeom prst="rect">
            <a:avLst/>
          </a:prstGeom>
        </p:spPr>
      </p:pic>
    </p:spTree>
    <p:extLst>
      <p:ext uri="{BB962C8B-B14F-4D97-AF65-F5344CB8AC3E}">
        <p14:creationId xmlns:p14="http://schemas.microsoft.com/office/powerpoint/2010/main" val="2401629411"/>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4E259550-ADA1-FEE5-D705-7A5E817EA37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C79506DA-C171-0FDB-3D32-3AB3393938E7}"/>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75795F4E-4B1D-A1DD-8EBE-3C5E736EFDBD}"/>
              </a:ext>
            </a:extLst>
          </p:cNvPr>
          <p:cNvSpPr txBox="1"/>
          <p:nvPr/>
        </p:nvSpPr>
        <p:spPr>
          <a:xfrm>
            <a:off x="1371600" y="892452"/>
            <a:ext cx="8954616" cy="6432530"/>
          </a:xfrm>
          <a:prstGeom prst="rect">
            <a:avLst/>
          </a:prstGeom>
          <a:noFill/>
        </p:spPr>
        <p:txBody>
          <a:bodyPr wrap="square">
            <a:spAutoFit/>
          </a:bodyPr>
          <a:lstStyle/>
          <a:p>
            <a:br>
              <a:rPr lang="pt-BR" dirty="0"/>
            </a:br>
            <a:endParaRPr lang="pt-BR" dirty="0"/>
          </a:p>
          <a:p>
            <a:r>
              <a:rPr lang="pt-BR" sz="2200" b="1" dirty="0"/>
              <a:t>12. Interferência do Judiciário</a:t>
            </a:r>
          </a:p>
          <a:p>
            <a:endParaRPr lang="pt-BR" sz="2200" b="1" dirty="0"/>
          </a:p>
          <a:p>
            <a:endParaRPr lang="pt-BR" sz="2200" b="1" dirty="0"/>
          </a:p>
          <a:p>
            <a:r>
              <a:rPr lang="pt-BR" sz="2200" dirty="0"/>
              <a:t>O Poder Judiciário </a:t>
            </a:r>
            <a:r>
              <a:rPr lang="pt-BR" sz="2200" b="1" dirty="0"/>
              <a:t>não revisa o mérito administrativo</a:t>
            </a:r>
            <a:r>
              <a:rPr lang="pt-BR" sz="2200" dirty="0"/>
              <a:t>, apenas a legalidade, e pode anular PAD em caso de:</a:t>
            </a:r>
          </a:p>
          <a:p>
            <a:endParaRPr lang="pt-BR" sz="2200" dirty="0"/>
          </a:p>
          <a:p>
            <a:pPr marL="1200150" lvl="2" indent="-285750">
              <a:buFont typeface="Wingdings" panose="05000000000000000000" pitchFamily="2" charset="2"/>
              <a:buChar char="Ø"/>
            </a:pPr>
            <a:r>
              <a:rPr lang="pt-BR" sz="2200" dirty="0"/>
              <a:t>Falta de defesa</a:t>
            </a:r>
          </a:p>
          <a:p>
            <a:pPr marL="1200150" lvl="2" indent="-285750">
              <a:buFont typeface="Wingdings" panose="05000000000000000000" pitchFamily="2" charset="2"/>
              <a:buChar char="Ø"/>
            </a:pPr>
            <a:r>
              <a:rPr lang="pt-BR" sz="2200" dirty="0"/>
              <a:t>Cerceamento de prova</a:t>
            </a:r>
          </a:p>
          <a:p>
            <a:pPr marL="1200150" lvl="2" indent="-285750">
              <a:buFont typeface="Wingdings" panose="05000000000000000000" pitchFamily="2" charset="2"/>
              <a:buChar char="Ø"/>
            </a:pPr>
            <a:r>
              <a:rPr lang="pt-BR" sz="2200" dirty="0"/>
              <a:t>Violação a prazos ou rito legal</a:t>
            </a:r>
          </a:p>
          <a:p>
            <a:pPr marL="1200150" lvl="2" indent="-285750">
              <a:buFont typeface="Wingdings" panose="05000000000000000000" pitchFamily="2" charset="2"/>
              <a:buChar char="Ø"/>
            </a:pPr>
            <a:r>
              <a:rPr lang="pt-BR" sz="2200" dirty="0"/>
              <a:t>Vício de competência</a:t>
            </a:r>
          </a:p>
          <a:p>
            <a:pPr marL="1200150" lvl="2" indent="-285750">
              <a:buFont typeface="Wingdings" panose="05000000000000000000" pitchFamily="2" charset="2"/>
              <a:buChar char="Ø"/>
            </a:pPr>
            <a:r>
              <a:rPr lang="pt-BR" sz="2200" dirty="0"/>
              <a:t>Falta de motivação</a:t>
            </a:r>
          </a:p>
          <a:p>
            <a:pPr marL="1200150" lvl="2" indent="-285750">
              <a:buFont typeface="Wingdings" panose="05000000000000000000" pitchFamily="2" charset="2"/>
              <a:buChar char="Ø"/>
            </a:pPr>
            <a:r>
              <a:rPr lang="pt-BR" sz="2200" dirty="0"/>
              <a:t>Desvio de finalidade</a:t>
            </a:r>
          </a:p>
          <a:p>
            <a:endParaRPr lang="pt-BR" dirty="0"/>
          </a:p>
          <a:p>
            <a:endParaRPr lang="pt-BR" dirty="0"/>
          </a:p>
          <a:p>
            <a:endParaRPr lang="pt-BR" b="1" i="0" dirty="0">
              <a:effectLst/>
            </a:endParaRPr>
          </a:p>
          <a:p>
            <a:endParaRPr lang="pt-BR" b="1" dirty="0"/>
          </a:p>
          <a:p>
            <a:endParaRPr lang="pt-BR" b="1" i="0" dirty="0">
              <a:effectLst/>
            </a:endParaRPr>
          </a:p>
          <a:p>
            <a:endParaRPr lang="pt-BR" sz="2200" b="0" i="0" dirty="0">
              <a:effectLst/>
            </a:endParaRPr>
          </a:p>
        </p:txBody>
      </p:sp>
    </p:spTree>
    <p:extLst>
      <p:ext uri="{BB962C8B-B14F-4D97-AF65-F5344CB8AC3E}">
        <p14:creationId xmlns:p14="http://schemas.microsoft.com/office/powerpoint/2010/main" val="3488523312"/>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58501BFF-D808-DC12-8903-387BE560B534}"/>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444DBFE-C958-1C65-540A-2437E29FB23E}"/>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090AC914-20C5-FA6C-BCF6-332758FCE2BF}"/>
              </a:ext>
            </a:extLst>
          </p:cNvPr>
          <p:cNvSpPr txBox="1"/>
          <p:nvPr/>
        </p:nvSpPr>
        <p:spPr>
          <a:xfrm>
            <a:off x="1371600" y="942109"/>
            <a:ext cx="8954616" cy="2369880"/>
          </a:xfrm>
          <a:prstGeom prst="rect">
            <a:avLst/>
          </a:prstGeom>
          <a:noFill/>
        </p:spPr>
        <p:txBody>
          <a:bodyPr wrap="square">
            <a:spAutoFit/>
          </a:bodyPr>
          <a:lstStyle/>
          <a:p>
            <a:br>
              <a:rPr lang="pt-BR" dirty="0"/>
            </a:br>
            <a:endParaRPr lang="pt-BR" dirty="0"/>
          </a:p>
          <a:p>
            <a:endParaRPr lang="pt-BR" dirty="0"/>
          </a:p>
          <a:p>
            <a:endParaRPr lang="pt-BR" dirty="0"/>
          </a:p>
          <a:p>
            <a:endParaRPr lang="pt-BR" b="1" i="0" dirty="0">
              <a:effectLst/>
            </a:endParaRPr>
          </a:p>
          <a:p>
            <a:endParaRPr lang="pt-BR" b="1" dirty="0"/>
          </a:p>
          <a:p>
            <a:endParaRPr lang="pt-BR" b="1" i="0" dirty="0">
              <a:effectLst/>
            </a:endParaRPr>
          </a:p>
          <a:p>
            <a:endParaRPr lang="pt-BR" sz="2200" b="0" i="0" dirty="0">
              <a:effectLst/>
            </a:endParaRPr>
          </a:p>
        </p:txBody>
      </p:sp>
      <p:graphicFrame>
        <p:nvGraphicFramePr>
          <p:cNvPr id="3" name="Diagrama 2">
            <a:extLst>
              <a:ext uri="{FF2B5EF4-FFF2-40B4-BE49-F238E27FC236}">
                <a16:creationId xmlns:a16="http://schemas.microsoft.com/office/drawing/2014/main" id="{58EF0692-048C-CBF6-D525-E04D3D7BF01F}"/>
              </a:ext>
            </a:extLst>
          </p:cNvPr>
          <p:cNvGraphicFramePr/>
          <p:nvPr>
            <p:extLst>
              <p:ext uri="{D42A27DB-BD31-4B8C-83A1-F6EECF244321}">
                <p14:modId xmlns:p14="http://schemas.microsoft.com/office/powerpoint/2010/main" val="1100048738"/>
              </p:ext>
            </p:extLst>
          </p:nvPr>
        </p:nvGraphicFramePr>
        <p:xfrm>
          <a:off x="2032000" y="719666"/>
          <a:ext cx="8128000" cy="45894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90749774"/>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3966E40B-1E5D-EAFE-A9DE-084201221E66}"/>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DB33C1AD-0C48-7D7F-4D74-F36F019A98A5}"/>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6F6870B3-C5CF-9278-2442-58D129EFFF0B}"/>
              </a:ext>
            </a:extLst>
          </p:cNvPr>
          <p:cNvSpPr txBox="1"/>
          <p:nvPr/>
        </p:nvSpPr>
        <p:spPr>
          <a:xfrm>
            <a:off x="1371600" y="942109"/>
            <a:ext cx="8954616" cy="3231654"/>
          </a:xfrm>
          <a:prstGeom prst="rect">
            <a:avLst/>
          </a:prstGeom>
          <a:noFill/>
        </p:spPr>
        <p:txBody>
          <a:bodyPr wrap="square">
            <a:spAutoFit/>
          </a:bodyPr>
          <a:lstStyle/>
          <a:p>
            <a:br>
              <a:rPr lang="pt-BR" dirty="0"/>
            </a:br>
            <a:endParaRPr lang="pt-BR" dirty="0"/>
          </a:p>
          <a:p>
            <a:endParaRPr lang="pt-BR" dirty="0"/>
          </a:p>
          <a:p>
            <a:endParaRPr lang="pt-BR" dirty="0"/>
          </a:p>
          <a:p>
            <a:pPr algn="just"/>
            <a:r>
              <a:rPr lang="pt-BR" sz="2200" dirty="0"/>
              <a:t>A Lei Municipal segue a matriz da Lei 8.112/90, com pequenas diferenças procedimentais, mantendo garantias constitucionais e estabelecendo rito disciplinar claro, técnico e alinhado às melhores práticas da Administração Pública.”</a:t>
            </a:r>
            <a:endParaRPr lang="pt-BR" sz="2200" b="1" dirty="0"/>
          </a:p>
          <a:p>
            <a:pPr algn="just"/>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276812523"/>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ço Reservado para Conteúdo 3">
            <a:extLst>
              <a:ext uri="{FF2B5EF4-FFF2-40B4-BE49-F238E27FC236}">
                <a16:creationId xmlns:a16="http://schemas.microsoft.com/office/drawing/2014/main" id="{E35A8346-5D05-FFD9-966A-3AA1B648A5A8}"/>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296011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7889" y="3379258"/>
            <a:ext cx="8836378" cy="1325563"/>
          </a:xfrm>
        </p:spPr>
        <p:txBody>
          <a:bodyPr>
            <a:normAutofit/>
          </a:bodyPr>
          <a:lstStyle/>
          <a:p>
            <a:br>
              <a:rPr lang="pt-BR" sz="3600" dirty="0">
                <a:solidFill>
                  <a:schemeClr val="bg1"/>
                </a:solidFill>
                <a:latin typeface="Arial" panose="020B0604020202020204" pitchFamily="34" charset="0"/>
                <a:cs typeface="Arial" panose="020B0604020202020204" pitchFamily="34" charset="0"/>
              </a:rPr>
            </a:br>
            <a:endParaRPr lang="pt-BR"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097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0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89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60DB0604-173A-4A70-CB94-B6965EE2639A}"/>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760B4417-DC3C-6239-F417-A1CB0D0A1D39}"/>
              </a:ext>
            </a:extLst>
          </p:cNvPr>
          <p:cNvSpPr txBox="1"/>
          <p:nvPr/>
        </p:nvSpPr>
        <p:spPr>
          <a:xfrm>
            <a:off x="1371600" y="942109"/>
            <a:ext cx="10058400" cy="5078313"/>
          </a:xfrm>
          <a:prstGeom prst="rect">
            <a:avLst/>
          </a:prstGeom>
          <a:noFill/>
        </p:spPr>
        <p:txBody>
          <a:bodyPr wrap="square">
            <a:spAutoFit/>
          </a:bodyPr>
          <a:lstStyle/>
          <a:p>
            <a:r>
              <a:rPr lang="pt-BR" b="1" dirty="0"/>
              <a:t>O que vamos aprender neste módulo?</a:t>
            </a:r>
          </a:p>
          <a:p>
            <a:endParaRPr lang="pt-BR" b="1" dirty="0"/>
          </a:p>
          <a:p>
            <a:endParaRPr lang="pt-BR" b="1" dirty="0"/>
          </a:p>
          <a:p>
            <a:endParaRPr lang="pt-BR" b="1" dirty="0"/>
          </a:p>
          <a:p>
            <a:r>
              <a:rPr lang="pt-BR" b="1" dirty="0"/>
              <a:t>Estatuto e Regime Disciplinar</a:t>
            </a:r>
          </a:p>
          <a:p>
            <a:pPr marL="285750" indent="-285750">
              <a:buFont typeface="Arial" panose="020B0604020202020204" pitchFamily="34" charset="0"/>
              <a:buChar char="•"/>
            </a:pPr>
            <a:r>
              <a:rPr lang="pt-BR" dirty="0"/>
              <a:t>Dos deveres</a:t>
            </a:r>
          </a:p>
          <a:p>
            <a:pPr marL="285750" indent="-285750">
              <a:buFont typeface="Arial" panose="020B0604020202020204" pitchFamily="34" charset="0"/>
              <a:buChar char="•"/>
            </a:pPr>
            <a:r>
              <a:rPr lang="pt-BR" dirty="0"/>
              <a:t>Das proibições</a:t>
            </a:r>
          </a:p>
          <a:p>
            <a:pPr marL="285750" indent="-285750">
              <a:buFont typeface="Arial" panose="020B0604020202020204" pitchFamily="34" charset="0"/>
              <a:buChar char="•"/>
            </a:pPr>
            <a:r>
              <a:rPr lang="pt-BR" dirty="0"/>
              <a:t>Das responsabilidades</a:t>
            </a:r>
          </a:p>
          <a:p>
            <a:pPr marL="285750" indent="-285750">
              <a:buFont typeface="Arial" panose="020B0604020202020204" pitchFamily="34" charset="0"/>
              <a:buChar char="•"/>
            </a:pPr>
            <a:r>
              <a:rPr lang="pt-BR" dirty="0"/>
              <a:t>Sindicância administrativa</a:t>
            </a:r>
          </a:p>
          <a:p>
            <a:pPr marL="285750" indent="-285750">
              <a:buFont typeface="Arial" panose="020B0604020202020204" pitchFamily="34" charset="0"/>
              <a:buChar char="•"/>
            </a:pPr>
            <a:r>
              <a:rPr lang="pt-BR" dirty="0"/>
              <a:t>PAD – Processo administrativo</a:t>
            </a:r>
          </a:p>
          <a:p>
            <a:pPr marL="285750" indent="-285750">
              <a:buFont typeface="Arial" panose="020B0604020202020204" pitchFamily="34" charset="0"/>
              <a:buChar char="•"/>
            </a:pPr>
            <a:r>
              <a:rPr lang="pt-BR" dirty="0"/>
              <a:t>Defesa e contraditório</a:t>
            </a:r>
          </a:p>
          <a:p>
            <a:pPr marL="285750" indent="-285750">
              <a:buFont typeface="Arial" panose="020B0604020202020204" pitchFamily="34" charset="0"/>
              <a:buChar char="•"/>
            </a:pPr>
            <a:r>
              <a:rPr lang="pt-BR" dirty="0"/>
              <a:t>Recursos</a:t>
            </a:r>
          </a:p>
          <a:p>
            <a:pPr marL="285750" indent="-285750">
              <a:buFont typeface="Arial" panose="020B0604020202020204" pitchFamily="34" charset="0"/>
              <a:buChar char="•"/>
            </a:pPr>
            <a:r>
              <a:rPr lang="pt-BR" dirty="0"/>
              <a:t>Penalidades: advertência, repreensão, suspensão, multa, destituição, demissão</a:t>
            </a:r>
          </a:p>
          <a:p>
            <a:pPr marL="285750" indent="-285750">
              <a:buFont typeface="Arial" panose="020B0604020202020204" pitchFamily="34" charset="0"/>
              <a:buChar char="•"/>
            </a:pPr>
            <a:r>
              <a:rPr lang="pt-BR" dirty="0"/>
              <a:t>Prisão administrativa</a:t>
            </a:r>
          </a:p>
          <a:p>
            <a:pPr marL="285750" indent="-285750">
              <a:buFont typeface="Arial" panose="020B0604020202020204" pitchFamily="34" charset="0"/>
              <a:buChar char="•"/>
            </a:pPr>
            <a:r>
              <a:rPr lang="pt-BR" dirty="0"/>
              <a:t>Suspensão preventiva</a:t>
            </a:r>
          </a:p>
          <a:p>
            <a:pPr marL="285750" indent="-285750">
              <a:buFont typeface="Arial" panose="020B0604020202020204" pitchFamily="34" charset="0"/>
              <a:buChar char="•"/>
            </a:pPr>
            <a:r>
              <a:rPr lang="pt-BR" dirty="0"/>
              <a:t>Revisão do processo administrativo</a:t>
            </a:r>
          </a:p>
          <a:p>
            <a:pPr marL="285750" indent="-285750">
              <a:buFont typeface="Arial" panose="020B0604020202020204" pitchFamily="34" charset="0"/>
              <a:buChar char="•"/>
            </a:pPr>
            <a:r>
              <a:rPr lang="pt-BR" dirty="0"/>
              <a:t>Interferência do Judiciário</a:t>
            </a:r>
          </a:p>
          <a:p>
            <a:endParaRPr lang="pt-BR" b="1" dirty="0"/>
          </a:p>
        </p:txBody>
      </p:sp>
    </p:spTree>
    <p:extLst>
      <p:ext uri="{BB962C8B-B14F-4D97-AF65-F5344CB8AC3E}">
        <p14:creationId xmlns:p14="http://schemas.microsoft.com/office/powerpoint/2010/main" val="3750578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60DB0604-173A-4A70-CB94-B6965EE2639A}"/>
              </a:ext>
            </a:extLst>
          </p:cNvPr>
          <p:cNvSpPr txBox="1"/>
          <p:nvPr/>
        </p:nvSpPr>
        <p:spPr>
          <a:xfrm>
            <a:off x="1865784" y="6309320"/>
            <a:ext cx="8460432" cy="261610"/>
          </a:xfrm>
          <a:prstGeom prst="rect">
            <a:avLst/>
          </a:prstGeom>
          <a:noFill/>
        </p:spPr>
        <p:txBody>
          <a:bodyPr wrap="square">
            <a:spAutoFit/>
          </a:bodyPr>
          <a:lstStyle/>
          <a:p>
            <a:r>
              <a:rPr lang="pt-BR" sz="1100" noProof="0" dirty="0"/>
              <a:t>/</a:t>
            </a:r>
          </a:p>
        </p:txBody>
      </p:sp>
      <p:sp>
        <p:nvSpPr>
          <p:cNvPr id="4" name="CaixaDeTexto 3">
            <a:extLst>
              <a:ext uri="{FF2B5EF4-FFF2-40B4-BE49-F238E27FC236}">
                <a16:creationId xmlns:a16="http://schemas.microsoft.com/office/drawing/2014/main" id="{117B916F-9088-C4D4-4B65-70EB03157391}"/>
              </a:ext>
            </a:extLst>
          </p:cNvPr>
          <p:cNvSpPr txBox="1"/>
          <p:nvPr/>
        </p:nvSpPr>
        <p:spPr>
          <a:xfrm>
            <a:off x="1164030" y="991916"/>
            <a:ext cx="8848577" cy="4154984"/>
          </a:xfrm>
          <a:prstGeom prst="rect">
            <a:avLst/>
          </a:prstGeom>
          <a:noFill/>
        </p:spPr>
        <p:txBody>
          <a:bodyPr wrap="square">
            <a:spAutoFit/>
          </a:bodyPr>
          <a:lstStyle/>
          <a:p>
            <a:r>
              <a:rPr lang="pt-BR" sz="2200" b="1" dirty="0"/>
              <a:t>ESTATUTO E REGIME DISCIPLINAR — VISÃO GERAL</a:t>
            </a:r>
          </a:p>
          <a:p>
            <a:endParaRPr lang="pt-BR" sz="2200" b="1" dirty="0"/>
          </a:p>
          <a:p>
            <a:endParaRPr lang="pt-BR" sz="2200" b="1" dirty="0"/>
          </a:p>
          <a:p>
            <a:pPr algn="just"/>
            <a:r>
              <a:rPr lang="pt-BR" dirty="0"/>
              <a:t>O Estatuto é o conjunto de normas jurídicas fundamentais que estabelecem a organização, o funcionamento, os direitos e os deveres de uma entidade, instituição ou grupo de pessoas (como os servidores públicos). Funciona como a lei orgânica daquela organização, definindo sua estrutura e regras gerais de conduta. </a:t>
            </a:r>
          </a:p>
          <a:p>
            <a:pPr algn="just"/>
            <a:endParaRPr lang="pt-BR" dirty="0"/>
          </a:p>
          <a:p>
            <a:pPr algn="just"/>
            <a:r>
              <a:rPr lang="pt-BR" dirty="0"/>
              <a:t>O Regime Disciplinar, por sua vez, é a parte do estatuto (ou um conjunto de regras complementares a ele) que trata especificamente das infrações, proibições e sanções aplicáveis àqueles que estão sujeitos a essas normas. Ele detalha o que é considerado uma conduta inadequada e quais as penalidades correspondentes (como advertência, suspensão ou demissão no serviço público), garantindo a ordem e a disciplina. </a:t>
            </a:r>
          </a:p>
          <a:p>
            <a:pPr algn="just"/>
            <a:endParaRPr lang="pt-BR" noProof="0" dirty="0"/>
          </a:p>
        </p:txBody>
      </p:sp>
    </p:spTree>
    <p:extLst>
      <p:ext uri="{BB962C8B-B14F-4D97-AF65-F5344CB8AC3E}">
        <p14:creationId xmlns:p14="http://schemas.microsoft.com/office/powerpoint/2010/main" val="116834985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B0B61F5A-F0DF-83BF-C465-DC72AF7D3535}"/>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6281E118-DFC9-784B-85F1-E1A6333D91B8}"/>
              </a:ext>
            </a:extLst>
          </p:cNvPr>
          <p:cNvSpPr txBox="1"/>
          <p:nvPr/>
        </p:nvSpPr>
        <p:spPr>
          <a:xfrm>
            <a:off x="1865784" y="6309320"/>
            <a:ext cx="8460432" cy="261610"/>
          </a:xfrm>
          <a:prstGeom prst="rect">
            <a:avLst/>
          </a:prstGeom>
          <a:noFill/>
        </p:spPr>
        <p:txBody>
          <a:bodyPr wrap="square">
            <a:spAutoFit/>
          </a:bodyPr>
          <a:lstStyle/>
          <a:p>
            <a:r>
              <a:rPr lang="pt-BR" sz="1100" noProof="0" dirty="0"/>
              <a:t>/</a:t>
            </a:r>
          </a:p>
        </p:txBody>
      </p:sp>
      <p:sp>
        <p:nvSpPr>
          <p:cNvPr id="4" name="CaixaDeTexto 3">
            <a:extLst>
              <a:ext uri="{FF2B5EF4-FFF2-40B4-BE49-F238E27FC236}">
                <a16:creationId xmlns:a16="http://schemas.microsoft.com/office/drawing/2014/main" id="{BC5E8683-758B-4DE6-434B-8E2EABE9B61E}"/>
              </a:ext>
            </a:extLst>
          </p:cNvPr>
          <p:cNvSpPr txBox="1"/>
          <p:nvPr/>
        </p:nvSpPr>
        <p:spPr>
          <a:xfrm>
            <a:off x="1164030" y="991916"/>
            <a:ext cx="8848577" cy="1384995"/>
          </a:xfrm>
          <a:prstGeom prst="rect">
            <a:avLst/>
          </a:prstGeom>
          <a:noFill/>
        </p:spPr>
        <p:txBody>
          <a:bodyPr wrap="square">
            <a:spAutoFit/>
          </a:bodyPr>
          <a:lstStyle/>
          <a:p>
            <a:r>
              <a:rPr lang="pt-BR" sz="2200" b="1" dirty="0"/>
              <a:t>ESTATUTO E REGIME DISCIPLINAR — VISÃO GERAL</a:t>
            </a:r>
          </a:p>
          <a:p>
            <a:endParaRPr lang="pt-BR" sz="2200" b="1" dirty="0"/>
          </a:p>
          <a:p>
            <a:endParaRPr lang="pt-BR" sz="2200" b="1" dirty="0"/>
          </a:p>
          <a:p>
            <a:pPr algn="just"/>
            <a:endParaRPr lang="pt-BR" noProof="0" dirty="0"/>
          </a:p>
        </p:txBody>
      </p:sp>
      <p:graphicFrame>
        <p:nvGraphicFramePr>
          <p:cNvPr id="3" name="Diagrama 2">
            <a:extLst>
              <a:ext uri="{FF2B5EF4-FFF2-40B4-BE49-F238E27FC236}">
                <a16:creationId xmlns:a16="http://schemas.microsoft.com/office/drawing/2014/main" id="{ED65B9C8-2A98-FDB1-2CD2-9D513E105C1E}"/>
              </a:ext>
            </a:extLst>
          </p:cNvPr>
          <p:cNvGraphicFramePr/>
          <p:nvPr>
            <p:extLst>
              <p:ext uri="{D42A27DB-BD31-4B8C-83A1-F6EECF244321}">
                <p14:modId xmlns:p14="http://schemas.microsoft.com/office/powerpoint/2010/main" val="4130109146"/>
              </p:ext>
            </p:extLst>
          </p:nvPr>
        </p:nvGraphicFramePr>
        <p:xfrm>
          <a:off x="1035698" y="1380931"/>
          <a:ext cx="9124301" cy="47574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546439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apresentação de slides professores" id="{E95EED03-ADD0-4012-A915-094D418499CC}" vid="{06584B7B-B318-4235-8355-7C21A304721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3491</TotalTime>
  <Words>3745</Words>
  <Application>Microsoft Office PowerPoint</Application>
  <PresentationFormat>Widescreen</PresentationFormat>
  <Paragraphs>702</Paragraphs>
  <Slides>56</Slides>
  <Notes>47</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56</vt:i4>
      </vt:variant>
    </vt:vector>
  </HeadingPairs>
  <TitlesOfParts>
    <vt:vector size="63" baseType="lpstr">
      <vt:lpstr>Arial</vt:lpstr>
      <vt:lpstr>Arial Black</vt:lpstr>
      <vt:lpstr>Calibri</vt:lpstr>
      <vt:lpstr>Calibri Light</vt:lpstr>
      <vt:lpstr>NewsGoth BT</vt:lpstr>
      <vt:lpstr>Wingdings</vt:lpstr>
      <vt:lpstr>Tema do Office</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Marcianita Lopata de Lima</cp:lastModifiedBy>
  <cp:revision>40</cp:revision>
  <dcterms:created xsi:type="dcterms:W3CDTF">2021-01-15T17:03:51Z</dcterms:created>
  <dcterms:modified xsi:type="dcterms:W3CDTF">2025-11-06T11:02:13Z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3109f4-136f-47e3-86d6-c3456c78e412_Enabled">
    <vt:lpwstr>true</vt:lpwstr>
  </property>
  <property fmtid="{D5CDD505-2E9C-101B-9397-08002B2CF9AE}" pid="3" name="MSIP_Label_2a3109f4-136f-47e3-86d6-c3456c78e412_SetDate">
    <vt:lpwstr>2023-03-14T00:46:03Z</vt:lpwstr>
  </property>
  <property fmtid="{D5CDD505-2E9C-101B-9397-08002B2CF9AE}" pid="4" name="MSIP_Label_2a3109f4-136f-47e3-86d6-c3456c78e412_Method">
    <vt:lpwstr>Privileged</vt:lpwstr>
  </property>
  <property fmtid="{D5CDD505-2E9C-101B-9397-08002B2CF9AE}" pid="5" name="MSIP_Label_2a3109f4-136f-47e3-86d6-c3456c78e412_Name">
    <vt:lpwstr>Público</vt:lpwstr>
  </property>
  <property fmtid="{D5CDD505-2E9C-101B-9397-08002B2CF9AE}" pid="6" name="MSIP_Label_2a3109f4-136f-47e3-86d6-c3456c78e412_SiteId">
    <vt:lpwstr>d6ab08d1-7c42-4d1f-ac22-3a998577bde8</vt:lpwstr>
  </property>
  <property fmtid="{D5CDD505-2E9C-101B-9397-08002B2CF9AE}" pid="7" name="MSIP_Label_2a3109f4-136f-47e3-86d6-c3456c78e412_ActionId">
    <vt:lpwstr>b91f4095-c420-40f8-ba0b-d56f250686c5</vt:lpwstr>
  </property>
  <property fmtid="{D5CDD505-2E9C-101B-9397-08002B2CF9AE}" pid="8" name="MSIP_Label_2a3109f4-136f-47e3-86d6-c3456c78e412_ContentBits">
    <vt:lpwstr>0</vt:lpwstr>
  </property>
</Properties>
</file>